
<file path=[Content_Types].xml><?xml version="1.0" encoding="utf-8"?>
<Types xmlns="http://schemas.openxmlformats.org/package/2006/content-types">
  <Default ContentType="image/jpeg" Extension="jpg"/>
  <Default ContentType="application/vnd.openxmlformats-officedocument.vmlDrawing" Extension="vml"/>
  <Default ContentType="application/vnd.openxmlformats-officedocument.oleObject" Extension="bin"/>
  <Default ContentType="application/xml" Extension="xml"/>
  <Default ContentType="image/png" Extension="png"/>
  <Default ContentType="application/msword" Extension="doc"/>
  <Default ContentType="application/vnd.openxmlformats-officedocument.wordprocessingml.document" Extension="docx"/>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msword" PartName="/ppt/embeddings/Microsoft_Office_Word_97_-_2003_Document3.doc"/>
  <Override ContentType="application/msword" PartName="/ppt/embeddings/Microsoft_Office_Word_97_-_2003_Document2.doc"/>
  <Override ContentType="application/msword" PartName="/ppt/embeddings/Microsoft_Office_Word_97_-_2003_Document1.doc"/>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oleObject" PartName="/ppt/embeddings/oleObject3.bin"/>
  <Override ContentType="application/vnd.openxmlformats-officedocument.oleObject" PartName="/ppt/embeddings/oleObject6.bin"/>
  <Override ContentType="application/vnd.openxmlformats-officedocument.oleObject" PartName="/ppt/embeddings/oleObject5.bin"/>
  <Override ContentType="application/vnd.openxmlformats-officedocument.oleObject" PartName="/ppt/embeddings/oleObject4.bin"/>
  <Override ContentType="application/vnd.openxmlformats-officedocument.oleObject" PartName="/ppt/embeddings/oleObject7.bin"/>
  <Override ContentType="application/vnd.openxmlformats-officedocument.oleObject" PartName="/ppt/embeddings/oleObject2.bin"/>
  <Override ContentType="application/vnd.openxmlformats-officedocument.oleObject" PartName="/ppt/embeddings/oleObject1.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wordprocessingml.document" PartName="/ppt/embeddings/Microsoft_Office_Word_Document1.docx"/>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http://customooxmlschemas.google.com/">
      <go:slidesCustomData xmlns:go="http://customooxmlschemas.google.com/" r:id="rId70" roundtripDataSignature="AMtx7miqOHR3q+h3L6BkQlDV2y5XxWPXX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78CCB7B0-9741-4621-A3D5-9C8700FA9824}">
  <a:tblStyle styleId="{78CCB7B0-9741-4621-A3D5-9C8700FA982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0" Type="http://customschemas.google.com/relationships/presentationmetadata" Target="meta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4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5.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4" name="Google Shape;4;n"/>
          <p:cNvSpPr txBox="1"/>
          <p:nvPr>
            <p:ph idx="10" type="dt"/>
          </p:nvPr>
        </p:nvSpPr>
        <p:spPr>
          <a:xfrm>
            <a:off x="3884612"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SzPts val="1400"/>
              <a:buNone/>
              <a:defRPr b="0" i="0" sz="12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8685212"/>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8" name="Google Shape;248;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8" name="Google Shape;318;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Google Shape;332;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3" name="Google Shape;333;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 name="Shape 337"/>
        <p:cNvGrpSpPr/>
        <p:nvPr/>
      </p:nvGrpSpPr>
      <p:grpSpPr>
        <a:xfrm>
          <a:off x="0" y="0"/>
          <a:ext cx="0" cy="0"/>
          <a:chOff x="0" y="0"/>
          <a:chExt cx="0" cy="0"/>
        </a:xfrm>
      </p:grpSpPr>
      <p:sp>
        <p:nvSpPr>
          <p:cNvPr id="338" name="Google Shape;338;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45" name="Google Shape;345;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p35: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Google Shape;375;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 name="Google Shape;385;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p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p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p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p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Google Shape;414;p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8" name="Shape 418"/>
        <p:cNvGrpSpPr/>
        <p:nvPr/>
      </p:nvGrpSpPr>
      <p:grpSpPr>
        <a:xfrm>
          <a:off x="0" y="0"/>
          <a:ext cx="0" cy="0"/>
          <a:chOff x="0" y="0"/>
          <a:chExt cx="0" cy="0"/>
        </a:xfrm>
      </p:grpSpPr>
      <p:sp>
        <p:nvSpPr>
          <p:cNvPr id="419" name="Google Shape;419;p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4" name="Shape 424"/>
        <p:cNvGrpSpPr/>
        <p:nvPr/>
      </p:nvGrpSpPr>
      <p:grpSpPr>
        <a:xfrm>
          <a:off x="0" y="0"/>
          <a:ext cx="0" cy="0"/>
          <a:chOff x="0" y="0"/>
          <a:chExt cx="0" cy="0"/>
        </a:xfrm>
      </p:grpSpPr>
      <p:sp>
        <p:nvSpPr>
          <p:cNvPr id="425" name="Google Shape;425;p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6" name="Google Shape;426;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p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4" name="Shape 434"/>
        <p:cNvGrpSpPr/>
        <p:nvPr/>
      </p:nvGrpSpPr>
      <p:grpSpPr>
        <a:xfrm>
          <a:off x="0" y="0"/>
          <a:ext cx="0" cy="0"/>
          <a:chOff x="0" y="0"/>
          <a:chExt cx="0" cy="0"/>
        </a:xfrm>
      </p:grpSpPr>
      <p:sp>
        <p:nvSpPr>
          <p:cNvPr id="435" name="Google Shape;435;p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2" name="Shape 442"/>
        <p:cNvGrpSpPr/>
        <p:nvPr/>
      </p:nvGrpSpPr>
      <p:grpSpPr>
        <a:xfrm>
          <a:off x="0" y="0"/>
          <a:ext cx="0" cy="0"/>
          <a:chOff x="0" y="0"/>
          <a:chExt cx="0" cy="0"/>
        </a:xfrm>
      </p:grpSpPr>
      <p:sp>
        <p:nvSpPr>
          <p:cNvPr id="443" name="Google Shape;443;p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4" name="Google Shape;444;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Google Shape;450;p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6" name="Shape 456"/>
        <p:cNvGrpSpPr/>
        <p:nvPr/>
      </p:nvGrpSpPr>
      <p:grpSpPr>
        <a:xfrm>
          <a:off x="0" y="0"/>
          <a:ext cx="0" cy="0"/>
          <a:chOff x="0" y="0"/>
          <a:chExt cx="0" cy="0"/>
        </a:xfrm>
      </p:grpSpPr>
      <p:sp>
        <p:nvSpPr>
          <p:cNvPr id="457" name="Google Shape;457;p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8" name="Google Shape;458;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3" name="Shape 463"/>
        <p:cNvGrpSpPr/>
        <p:nvPr/>
      </p:nvGrpSpPr>
      <p:grpSpPr>
        <a:xfrm>
          <a:off x="0" y="0"/>
          <a:ext cx="0" cy="0"/>
          <a:chOff x="0" y="0"/>
          <a:chExt cx="0" cy="0"/>
        </a:xfrm>
      </p:grpSpPr>
      <p:sp>
        <p:nvSpPr>
          <p:cNvPr id="464" name="Google Shape;464;p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1" name="Shape 471"/>
        <p:cNvGrpSpPr/>
        <p:nvPr/>
      </p:nvGrpSpPr>
      <p:grpSpPr>
        <a:xfrm>
          <a:off x="0" y="0"/>
          <a:ext cx="0" cy="0"/>
          <a:chOff x="0" y="0"/>
          <a:chExt cx="0" cy="0"/>
        </a:xfrm>
      </p:grpSpPr>
      <p:sp>
        <p:nvSpPr>
          <p:cNvPr id="472" name="Google Shape;472;p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Google Shape;478;p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5" name="Shape 485"/>
        <p:cNvGrpSpPr/>
        <p:nvPr/>
      </p:nvGrpSpPr>
      <p:grpSpPr>
        <a:xfrm>
          <a:off x="0" y="0"/>
          <a:ext cx="0" cy="0"/>
          <a:chOff x="0" y="0"/>
          <a:chExt cx="0" cy="0"/>
        </a:xfrm>
      </p:grpSpPr>
      <p:sp>
        <p:nvSpPr>
          <p:cNvPr id="486" name="Google Shape;486;g82db9582a2_0_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7" name="Google Shape;487;g82db9582a2_0_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3" name="Shape 493"/>
        <p:cNvGrpSpPr/>
        <p:nvPr/>
      </p:nvGrpSpPr>
      <p:grpSpPr>
        <a:xfrm>
          <a:off x="0" y="0"/>
          <a:ext cx="0" cy="0"/>
          <a:chOff x="0" y="0"/>
          <a:chExt cx="0" cy="0"/>
        </a:xfrm>
      </p:grpSpPr>
      <p:sp>
        <p:nvSpPr>
          <p:cNvPr id="494" name="Google Shape;494;p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5" name="Google Shape;495;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9" name="Shape 499"/>
        <p:cNvGrpSpPr/>
        <p:nvPr/>
      </p:nvGrpSpPr>
      <p:grpSpPr>
        <a:xfrm>
          <a:off x="0" y="0"/>
          <a:ext cx="0" cy="0"/>
          <a:chOff x="0" y="0"/>
          <a:chExt cx="0" cy="0"/>
        </a:xfrm>
      </p:grpSpPr>
      <p:sp>
        <p:nvSpPr>
          <p:cNvPr id="500" name="Google Shape;500;p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 name="Google Shape;501;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5" name="Shape 505"/>
        <p:cNvGrpSpPr/>
        <p:nvPr/>
      </p:nvGrpSpPr>
      <p:grpSpPr>
        <a:xfrm>
          <a:off x="0" y="0"/>
          <a:ext cx="0" cy="0"/>
          <a:chOff x="0" y="0"/>
          <a:chExt cx="0" cy="0"/>
        </a:xfrm>
      </p:grpSpPr>
      <p:sp>
        <p:nvSpPr>
          <p:cNvPr id="506" name="Google Shape;506;p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1" name="Shape 511"/>
        <p:cNvGrpSpPr/>
        <p:nvPr/>
      </p:nvGrpSpPr>
      <p:grpSpPr>
        <a:xfrm>
          <a:off x="0" y="0"/>
          <a:ext cx="0" cy="0"/>
          <a:chOff x="0" y="0"/>
          <a:chExt cx="0" cy="0"/>
        </a:xfrm>
      </p:grpSpPr>
      <p:sp>
        <p:nvSpPr>
          <p:cNvPr id="512" name="Google Shape;512;p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7" name="Shape 517"/>
        <p:cNvGrpSpPr/>
        <p:nvPr/>
      </p:nvGrpSpPr>
      <p:grpSpPr>
        <a:xfrm>
          <a:off x="0" y="0"/>
          <a:ext cx="0" cy="0"/>
          <a:chOff x="0" y="0"/>
          <a:chExt cx="0" cy="0"/>
        </a:xfrm>
      </p:grpSpPr>
      <p:sp>
        <p:nvSpPr>
          <p:cNvPr id="518" name="Google Shape;518;p6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p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9" name="Shape 529"/>
        <p:cNvGrpSpPr/>
        <p:nvPr/>
      </p:nvGrpSpPr>
      <p:grpSpPr>
        <a:xfrm>
          <a:off x="0" y="0"/>
          <a:ext cx="0" cy="0"/>
          <a:chOff x="0" y="0"/>
          <a:chExt cx="0" cy="0"/>
        </a:xfrm>
      </p:grpSpPr>
      <p:sp>
        <p:nvSpPr>
          <p:cNvPr id="530" name="Google Shape;530;p6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1" name="Google Shape;531;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id="16" name="Google Shape;16;p6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 name="Google Shape;17;p6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67" name="Shape 67"/>
        <p:cNvGrpSpPr/>
        <p:nvPr/>
      </p:nvGrpSpPr>
      <p:grpSpPr>
        <a:xfrm>
          <a:off x="0" y="0"/>
          <a:ext cx="0" cy="0"/>
          <a:chOff x="0" y="0"/>
          <a:chExt cx="0" cy="0"/>
        </a:xfrm>
      </p:grpSpPr>
      <p:sp>
        <p:nvSpPr>
          <p:cNvPr id="68" name="Google Shape;68;p7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9" name="Google Shape;69;p7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70" name="Google Shape;70;p7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71" name="Google Shape;71;p7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72" name="Google Shape;72;p7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73" name="Google Shape;73;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76" name="Shape 76"/>
        <p:cNvGrpSpPr/>
        <p:nvPr/>
      </p:nvGrpSpPr>
      <p:grpSpPr>
        <a:xfrm>
          <a:off x="0" y="0"/>
          <a:ext cx="0" cy="0"/>
          <a:chOff x="0" y="0"/>
          <a:chExt cx="0" cy="0"/>
        </a:xfrm>
      </p:grpSpPr>
      <p:sp>
        <p:nvSpPr>
          <p:cNvPr id="77" name="Google Shape;77;p7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8" name="Google Shape;78;p7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79" name="Google Shape;79;p7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80" name="Google Shape;80;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83" name="Shape 83"/>
        <p:cNvGrpSpPr/>
        <p:nvPr/>
      </p:nvGrpSpPr>
      <p:grpSpPr>
        <a:xfrm>
          <a:off x="0" y="0"/>
          <a:ext cx="0" cy="0"/>
          <a:chOff x="0" y="0"/>
          <a:chExt cx="0" cy="0"/>
        </a:xfrm>
      </p:grpSpPr>
      <p:sp>
        <p:nvSpPr>
          <p:cNvPr id="84" name="Google Shape;84;p7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5" name="Google Shape;85;p7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86" name="Google Shape;86;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1" name="Shape 21"/>
        <p:cNvGrpSpPr/>
        <p:nvPr/>
      </p:nvGrpSpPr>
      <p:grpSpPr>
        <a:xfrm>
          <a:off x="0" y="0"/>
          <a:ext cx="0" cy="0"/>
          <a:chOff x="0" y="0"/>
          <a:chExt cx="0" cy="0"/>
        </a:xfrm>
      </p:grpSpPr>
      <p:sp>
        <p:nvSpPr>
          <p:cNvPr id="22" name="Google Shape;22;p6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3" name="Google Shape;23;p65"/>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Custom Layout">
    <p:spTree>
      <p:nvGrpSpPr>
        <p:cNvPr id="27" name="Shape 27"/>
        <p:cNvGrpSpPr/>
        <p:nvPr/>
      </p:nvGrpSpPr>
      <p:grpSpPr>
        <a:xfrm>
          <a:off x="0" y="0"/>
          <a:ext cx="0" cy="0"/>
          <a:chOff x="0" y="0"/>
          <a:chExt cx="0" cy="0"/>
        </a:xfrm>
      </p:grpSpPr>
      <p:sp>
        <p:nvSpPr>
          <p:cNvPr id="28" name="Google Shape;28;p6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9" name="Google Shape;29;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32" name="Shape 32"/>
        <p:cNvGrpSpPr/>
        <p:nvPr/>
      </p:nvGrpSpPr>
      <p:grpSpPr>
        <a:xfrm>
          <a:off x="0" y="0"/>
          <a:ext cx="0" cy="0"/>
          <a:chOff x="0" y="0"/>
          <a:chExt cx="0" cy="0"/>
        </a:xfrm>
      </p:grpSpPr>
      <p:sp>
        <p:nvSpPr>
          <p:cNvPr id="33" name="Google Shape;33;p67"/>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34" name="Google Shape;34;p67"/>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5" name="Google Shape;35;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38" name="Shape 38"/>
        <p:cNvGrpSpPr/>
        <p:nvPr/>
      </p:nvGrpSpPr>
      <p:grpSpPr>
        <a:xfrm>
          <a:off x="0" y="0"/>
          <a:ext cx="0" cy="0"/>
          <a:chOff x="0" y="0"/>
          <a:chExt cx="0" cy="0"/>
        </a:xfrm>
      </p:grpSpPr>
      <p:sp>
        <p:nvSpPr>
          <p:cNvPr id="39" name="Google Shape;39;p6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0" name="Google Shape;40;p68"/>
          <p:cNvSpPr txBox="1"/>
          <p:nvPr>
            <p:ph idx="1" type="body"/>
          </p:nvPr>
        </p:nvSpPr>
        <p:spPr>
          <a:xfrm rot="5400000">
            <a:off x="2309019" y="-251619"/>
            <a:ext cx="4525962"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1" name="Google Shape;41;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44" name="Shape 44"/>
        <p:cNvGrpSpPr/>
        <p:nvPr/>
      </p:nvGrpSpPr>
      <p:grpSpPr>
        <a:xfrm>
          <a:off x="0" y="0"/>
          <a:ext cx="0" cy="0"/>
          <a:chOff x="0" y="0"/>
          <a:chExt cx="0" cy="0"/>
        </a:xfrm>
      </p:grpSpPr>
      <p:sp>
        <p:nvSpPr>
          <p:cNvPr id="45" name="Google Shape;45;p69"/>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6" name="Google Shape;46;p69"/>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rmAutofit/>
          </a:bodyPr>
          <a:lstStyle>
            <a:lvl1pPr lvl="0" marR="0" rtl="0" algn="l">
              <a:spcBef>
                <a:spcPts val="640"/>
              </a:spcBef>
              <a:spcAft>
                <a:spcPts val="0"/>
              </a:spcAft>
              <a:buClr>
                <a:schemeClr val="dk1"/>
              </a:buClr>
              <a:buSzPts val="3200"/>
              <a:buFont typeface="Arial"/>
              <a:buNone/>
              <a:defRPr sz="3200">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7" name="Google Shape;47;p69"/>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48" name="Google Shape;48;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1" name="Shape 51"/>
        <p:cNvGrpSpPr/>
        <p:nvPr/>
      </p:nvGrpSpPr>
      <p:grpSpPr>
        <a:xfrm>
          <a:off x="0" y="0"/>
          <a:ext cx="0" cy="0"/>
          <a:chOff x="0" y="0"/>
          <a:chExt cx="0" cy="0"/>
        </a:xfrm>
      </p:grpSpPr>
      <p:sp>
        <p:nvSpPr>
          <p:cNvPr id="52" name="Google Shape;52;p70"/>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3" name="Google Shape;53;p70"/>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4" name="Google Shape;54;p70"/>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5" name="Google Shape;5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8" name="Shape 58"/>
        <p:cNvGrpSpPr/>
        <p:nvPr/>
      </p:nvGrpSpPr>
      <p:grpSpPr>
        <a:xfrm>
          <a:off x="0" y="0"/>
          <a:ext cx="0" cy="0"/>
          <a:chOff x="0" y="0"/>
          <a:chExt cx="0" cy="0"/>
        </a:xfrm>
      </p:grpSpPr>
      <p:sp>
        <p:nvSpPr>
          <p:cNvPr id="59" name="Google Shape;59;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2" name="Shape 62"/>
        <p:cNvGrpSpPr/>
        <p:nvPr/>
      </p:nvGrpSpPr>
      <p:grpSpPr>
        <a:xfrm>
          <a:off x="0" y="0"/>
          <a:ext cx="0" cy="0"/>
          <a:chOff x="0" y="0"/>
          <a:chExt cx="0" cy="0"/>
        </a:xfrm>
      </p:grpSpPr>
      <p:sp>
        <p:nvSpPr>
          <p:cNvPr id="63" name="Google Shape;63;p7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4" name="Google Shape;64;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6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 name="Google Shape;11;p63"/>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898989"/>
                </a:solidFill>
                <a:latin typeface="Calibri"/>
                <a:ea typeface="Calibri"/>
                <a:cs typeface="Calibri"/>
                <a:sym typeface="Calibri"/>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6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6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jp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jpg"/><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18.jpg"/><Relationship Id="rId6"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1.jpg"/><Relationship Id="rId4" Type="http://schemas.openxmlformats.org/officeDocument/2006/relationships/image" Target="../media/image20.jpg"/><Relationship Id="rId5" Type="http://schemas.openxmlformats.org/officeDocument/2006/relationships/image" Target="../media/image21.jpg"/><Relationship Id="rId6"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vmlDrawing" Target="../drawings/vmlDrawing1.vml"/><Relationship Id="rId4" Type="http://schemas.openxmlformats.org/officeDocument/2006/relationships/oleObject" Target="../embeddings/oleObject1.bin"/><Relationship Id="rId5" Type="http://schemas.openxmlformats.org/officeDocument/2006/relationships/oleObject" Target="../embeddings/oleObject1.bin"/><Relationship Id="rId6" Type="http://schemas.openxmlformats.org/officeDocument/2006/relationships/image" Target="../media/image24.png"/><Relationship Id="rId7" Type="http://schemas.openxmlformats.org/officeDocument/2006/relationships/image" Target="../media/image8.png"/><Relationship Id="rId8" Type="http://schemas.openxmlformats.org/officeDocument/2006/relationships/image" Target="../media/image2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9.jpg"/><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1.jpg"/><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vmlDrawing" Target="../drawings/vmlDrawing2.vml"/><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oleObject" Target="../embeddings/oleObject2.bin"/><Relationship Id="rId7" Type="http://schemas.openxmlformats.org/officeDocument/2006/relationships/oleObject" Target="../embeddings/oleObject2.bin"/><Relationship Id="rId8"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vmlDrawing" Target="../drawings/vmlDrawing3.vml"/><Relationship Id="rId4" Type="http://schemas.openxmlformats.org/officeDocument/2006/relationships/oleObject" Target="../embeddings/oleObject3.bin"/><Relationship Id="rId5" Type="http://schemas.openxmlformats.org/officeDocument/2006/relationships/oleObject" Target="../embeddings/oleObject3.bin"/><Relationship Id="rId6"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0.jpg"/><Relationship Id="rId4" Type="http://schemas.openxmlformats.org/officeDocument/2006/relationships/image" Target="../media/image4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vmlDrawing" Target="../drawings/vmlDrawing4.vml"/><Relationship Id="rId4" Type="http://schemas.openxmlformats.org/officeDocument/2006/relationships/oleObject" Target="../embeddings/Microsoft_Office_Word_Document1.docx"/><Relationship Id="rId9" Type="http://schemas.openxmlformats.org/officeDocument/2006/relationships/image" Target="../media/image42.png"/><Relationship Id="rId5" Type="http://schemas.openxmlformats.org/officeDocument/2006/relationships/oleObject" Target="../embeddings/Microsoft_Office_Word_Document1.docx"/><Relationship Id="rId6" Type="http://schemas.openxmlformats.org/officeDocument/2006/relationships/image" Target="../media/image39.png"/><Relationship Id="rId7" Type="http://schemas.openxmlformats.org/officeDocument/2006/relationships/oleObject" Target="../embeddings/Microsoft_Office_Word_97_-_2003_Document1.doc"/><Relationship Id="rId8" Type="http://schemas.openxmlformats.org/officeDocument/2006/relationships/oleObject" Target="../embeddings/Microsoft_Office_Word_97_-_2003_Document1.doc"/></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vmlDrawing" Target="../drawings/vmlDrawing5.vml"/><Relationship Id="rId4" Type="http://schemas.openxmlformats.org/officeDocument/2006/relationships/oleObject" Target="../embeddings/oleObject4.bin"/><Relationship Id="rId5" Type="http://schemas.openxmlformats.org/officeDocument/2006/relationships/oleObject" Target="../embeddings/oleObject4.bin"/><Relationship Id="rId6"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vmlDrawing" Target="../drawings/vmlDrawing6.vml"/><Relationship Id="rId4" Type="http://schemas.openxmlformats.org/officeDocument/2006/relationships/oleObject" Target="../embeddings/oleObject5.bin"/><Relationship Id="rId5" Type="http://schemas.openxmlformats.org/officeDocument/2006/relationships/oleObject" Target="../embeddings/oleObject5.bin"/><Relationship Id="rId6" Type="http://schemas.openxmlformats.org/officeDocument/2006/relationships/image" Target="../media/image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vmlDrawing" Target="../drawings/vmlDrawing7.vml"/><Relationship Id="rId4" Type="http://schemas.openxmlformats.org/officeDocument/2006/relationships/oleObject" Target="../embeddings/oleObject6.bin"/><Relationship Id="rId5" Type="http://schemas.openxmlformats.org/officeDocument/2006/relationships/oleObject" Target="../embeddings/oleObject6.bin"/><Relationship Id="rId6"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vmlDrawing" Target="../drawings/vmlDrawing8.vml"/><Relationship Id="rId4" Type="http://schemas.openxmlformats.org/officeDocument/2006/relationships/oleObject" Target="../embeddings/oleObject7.bin"/><Relationship Id="rId5" Type="http://schemas.openxmlformats.org/officeDocument/2006/relationships/oleObject" Target="../embeddings/oleObject7.bin"/><Relationship Id="rId6"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vmlDrawing" Target="../drawings/vmlDrawing9.vml"/><Relationship Id="rId4" Type="http://schemas.openxmlformats.org/officeDocument/2006/relationships/oleObject" Target="../embeddings/Microsoft_Office_Word_97_-_2003_Document2.doc"/><Relationship Id="rId5" Type="http://schemas.openxmlformats.org/officeDocument/2006/relationships/oleObject" Target="../embeddings/Microsoft_Office_Word_97_-_2003_Document2.doc"/><Relationship Id="rId6" Type="http://schemas.openxmlformats.org/officeDocument/2006/relationships/image" Target="../media/image4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hyperlink" Target="mailto:d5100ye.youthexchange5100.org@yehub.net" TargetMode="External"/><Relationship Id="rId4" Type="http://schemas.openxmlformats.org/officeDocument/2006/relationships/hyperlink" Target="mailto:tmohryeo@gmail.com" TargetMode="External"/><Relationship Id="rId5" Type="http://schemas.openxmlformats.org/officeDocument/2006/relationships/hyperlink" Target="mailto:d5100ye@youthexchange5100.org" TargetMode="External"/><Relationship Id="rId6" Type="http://schemas.openxmlformats.org/officeDocument/2006/relationships/hyperlink" Target="https://yehub.net/cgi-bin/W10_get.cgi?PGID=OBREQDOC&amp;SID=l9yuliceJO6nSsQI" TargetMode="External"/><Relationship Id="rId7" Type="http://schemas.openxmlformats.org/officeDocument/2006/relationships/hyperlink" Target="https://yehub.net/cgi-bin/W10_get.cgi?PGID=OARFQ1&amp;SID=l9yuliceJO6nSsQI" TargetMode="External"/><Relationship Id="rId8" Type="http://schemas.openxmlformats.org/officeDocument/2006/relationships/hyperlink" Target="mailto:tmohryeo@gmail.com"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vmlDrawing" Target="../drawings/vmlDrawing10.vml"/><Relationship Id="rId4" Type="http://schemas.openxmlformats.org/officeDocument/2006/relationships/oleObject" Target="../embeddings/Microsoft_Office_Word_97_-_2003_Document3.doc"/><Relationship Id="rId5" Type="http://schemas.openxmlformats.org/officeDocument/2006/relationships/oleObject" Target="../embeddings/Microsoft_Office_Word_97_-_2003_Document3.doc"/><Relationship Id="rId6" Type="http://schemas.openxmlformats.org/officeDocument/2006/relationships/image" Target="../media/image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5.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5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pic>
        <p:nvPicPr>
          <p:cNvPr descr="WebTopBannerGraphic2.jpg" id="93" name="Google Shape;93;p1"/>
          <p:cNvPicPr preferRelativeResize="0"/>
          <p:nvPr/>
        </p:nvPicPr>
        <p:blipFill rotWithShape="1">
          <a:blip r:embed="rId3">
            <a:alphaModFix/>
          </a:blip>
          <a:srcRect b="-6666" l="59292" r="0" t="0"/>
          <a:stretch/>
        </p:blipFill>
        <p:spPr>
          <a:xfrm>
            <a:off x="5410200" y="728662"/>
            <a:ext cx="3671887" cy="2438400"/>
          </a:xfrm>
          <a:prstGeom prst="rect">
            <a:avLst/>
          </a:prstGeom>
          <a:noFill/>
          <a:ln>
            <a:noFill/>
          </a:ln>
        </p:spPr>
      </p:pic>
      <p:pic>
        <p:nvPicPr>
          <p:cNvPr id="94" name="Google Shape;94;p1"/>
          <p:cNvPicPr preferRelativeResize="0"/>
          <p:nvPr/>
        </p:nvPicPr>
        <p:blipFill rotWithShape="1">
          <a:blip r:embed="rId4">
            <a:alphaModFix/>
          </a:blip>
          <a:srcRect b="0" l="0" r="0" t="0"/>
          <a:stretch/>
        </p:blipFill>
        <p:spPr>
          <a:xfrm>
            <a:off x="65087" y="2341562"/>
            <a:ext cx="5345112" cy="2078037"/>
          </a:xfrm>
          <a:prstGeom prst="rect">
            <a:avLst/>
          </a:prstGeom>
          <a:noFill/>
          <a:ln>
            <a:noFill/>
          </a:ln>
        </p:spPr>
      </p:pic>
      <p:pic>
        <p:nvPicPr>
          <p:cNvPr id="95" name="Google Shape;95;p1"/>
          <p:cNvPicPr preferRelativeResize="0"/>
          <p:nvPr/>
        </p:nvPicPr>
        <p:blipFill rotWithShape="1">
          <a:blip r:embed="rId5">
            <a:alphaModFix/>
          </a:blip>
          <a:srcRect b="0" l="0" r="0" t="0"/>
          <a:stretch/>
        </p:blipFill>
        <p:spPr>
          <a:xfrm>
            <a:off x="6096000" y="4953000"/>
            <a:ext cx="1968500" cy="117633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1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Emails for Training/testing</a:t>
            </a:r>
            <a:endParaRPr/>
          </a:p>
        </p:txBody>
      </p:sp>
      <p:sp>
        <p:nvSpPr>
          <p:cNvPr id="154" name="Google Shape;154;p10"/>
          <p:cNvSpPr txBox="1"/>
          <p:nvPr>
            <p:ph idx="1" type="body"/>
          </p:nvPr>
        </p:nvSpPr>
        <p:spPr>
          <a:xfrm>
            <a:off x="457200" y="1600200"/>
            <a:ext cx="4191000" cy="1752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One of two emails</a:t>
            </a:r>
            <a:endParaRPr/>
          </a:p>
        </p:txBody>
      </p:sp>
      <p:pic>
        <p:nvPicPr>
          <p:cNvPr descr="C:\Users\MOTHER\Pictures\Yeah pics\NAYEN email.jpg" id="155" name="Google Shape;155;p10"/>
          <p:cNvPicPr preferRelativeResize="0"/>
          <p:nvPr/>
        </p:nvPicPr>
        <p:blipFill rotWithShape="1">
          <a:blip r:embed="rId3">
            <a:alphaModFix/>
          </a:blip>
          <a:srcRect b="0" l="0" r="0" t="0"/>
          <a:stretch/>
        </p:blipFill>
        <p:spPr>
          <a:xfrm>
            <a:off x="381000" y="2830512"/>
            <a:ext cx="7162800" cy="4027487"/>
          </a:xfrm>
          <a:prstGeom prst="rect">
            <a:avLst/>
          </a:prstGeom>
          <a:noFill/>
          <a:ln>
            <a:noFill/>
          </a:ln>
        </p:spPr>
      </p:pic>
      <p:sp>
        <p:nvSpPr>
          <p:cNvPr id="156" name="Google Shape;156;p10"/>
          <p:cNvSpPr txBox="1"/>
          <p:nvPr/>
        </p:nvSpPr>
        <p:spPr>
          <a:xfrm>
            <a:off x="5105400" y="1600200"/>
            <a:ext cx="3581400" cy="12001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NAYEN Email-All volunteers and Host Families members over 18 receive-on Youth Protection Awareness (YPA)</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1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Emails for Training/testing</a:t>
            </a:r>
            <a:endParaRPr/>
          </a:p>
        </p:txBody>
      </p:sp>
      <p:sp>
        <p:nvSpPr>
          <p:cNvPr id="162" name="Google Shape;162;p11"/>
          <p:cNvSpPr txBox="1"/>
          <p:nvPr>
            <p:ph idx="1" type="body"/>
          </p:nvPr>
        </p:nvSpPr>
        <p:spPr>
          <a:xfrm>
            <a:off x="-152400" y="1524000"/>
            <a:ext cx="3124200" cy="3352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DoS-Dept of State email-Only volunteers receive-      It is on how Youth Exchange runs. All volunteers are called coordinators-DoS term.</a:t>
            </a:r>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Local Coordinator training and test now run by NAYEN.</a:t>
            </a:r>
            <a:endParaRPr/>
          </a:p>
          <a:p>
            <a:pPr indent="-215900" lvl="0" marL="342900" marR="0" rtl="0" algn="l">
              <a:spcBef>
                <a:spcPts val="400"/>
              </a:spcBef>
              <a:spcAft>
                <a:spcPts val="0"/>
              </a:spcAft>
              <a:buClr>
                <a:schemeClr val="dk1"/>
              </a:buClr>
              <a:buSzPts val="2000"/>
              <a:buFont typeface="Arial"/>
              <a:buNone/>
            </a:pPr>
            <a:r>
              <a:t/>
            </a:r>
            <a:endParaRPr b="0" i="0" sz="2000" u="none">
              <a:solidFill>
                <a:schemeClr val="dk1"/>
              </a:solidFill>
              <a:latin typeface="Calibri"/>
              <a:ea typeface="Calibri"/>
              <a:cs typeface="Calibri"/>
              <a:sym typeface="Calibri"/>
            </a:endParaRPr>
          </a:p>
        </p:txBody>
      </p:sp>
      <p:sp>
        <p:nvSpPr>
          <p:cNvPr id="163" name="Google Shape;163;p11"/>
          <p:cNvSpPr txBox="1"/>
          <p:nvPr/>
        </p:nvSpPr>
        <p:spPr>
          <a:xfrm>
            <a:off x="4648200" y="1828800"/>
            <a:ext cx="3962400" cy="58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Calibri"/>
              <a:buNone/>
            </a:pPr>
            <a:r>
              <a:rPr b="0" i="0" lang="en-US" sz="3200" u="none">
                <a:solidFill>
                  <a:schemeClr val="dk1"/>
                </a:solidFill>
                <a:latin typeface="Calibri"/>
                <a:ea typeface="Calibri"/>
                <a:cs typeface="Calibri"/>
                <a:sym typeface="Calibri"/>
              </a:rPr>
              <a:t>Second of two emails.</a:t>
            </a:r>
            <a:endParaRPr/>
          </a:p>
        </p:txBody>
      </p:sp>
      <p:pic>
        <p:nvPicPr>
          <p:cNvPr descr="C:\Users\Barbara\Pictures\Yeah pics\NAYEN local coordinator.jpg" id="164" name="Google Shape;164;p11"/>
          <p:cNvPicPr preferRelativeResize="0"/>
          <p:nvPr/>
        </p:nvPicPr>
        <p:blipFill rotWithShape="1">
          <a:blip r:embed="rId3">
            <a:alphaModFix/>
          </a:blip>
          <a:srcRect b="0" l="0" r="0" t="0"/>
          <a:stretch/>
        </p:blipFill>
        <p:spPr>
          <a:xfrm>
            <a:off x="2819400" y="2584450"/>
            <a:ext cx="6324600" cy="42735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pic>
        <p:nvPicPr>
          <p:cNvPr descr="YEAH logo-trans.png" id="169" name="Google Shape;169;p12"/>
          <p:cNvPicPr preferRelativeResize="0"/>
          <p:nvPr/>
        </p:nvPicPr>
        <p:blipFill rotWithShape="1">
          <a:blip r:embed="rId3">
            <a:alphaModFix/>
          </a:blip>
          <a:srcRect b="0" l="0" r="0" t="0"/>
          <a:stretch/>
        </p:blipFill>
        <p:spPr>
          <a:xfrm>
            <a:off x="1752600" y="533400"/>
            <a:ext cx="5764212" cy="5638800"/>
          </a:xfrm>
          <a:prstGeom prst="rect">
            <a:avLst/>
          </a:prstGeom>
          <a:noFill/>
          <a:ln>
            <a:noFill/>
          </a:ln>
        </p:spPr>
      </p:pic>
      <p:sp>
        <p:nvSpPr>
          <p:cNvPr id="170" name="Google Shape;170;p12"/>
          <p:cNvSpPr txBox="1"/>
          <p:nvPr/>
        </p:nvSpPr>
        <p:spPr>
          <a:xfrm>
            <a:off x="228600" y="0"/>
            <a:ext cx="3276600" cy="58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Once Approved, you have access to YEAH Portal</a:t>
            </a:r>
            <a:endParaRPr/>
          </a:p>
        </p:txBody>
      </p:sp>
      <p:sp>
        <p:nvSpPr>
          <p:cNvPr id="171" name="Google Shape;171;p12"/>
          <p:cNvSpPr txBox="1"/>
          <p:nvPr/>
        </p:nvSpPr>
        <p:spPr>
          <a:xfrm>
            <a:off x="7315200" y="2971800"/>
            <a:ext cx="1828800" cy="3694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On a secure server, which is why it requires special link to do applications. Rotary YEAH users are not visiting a website. They are using a link to create a client-server connection.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1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17375E"/>
              </a:buClr>
              <a:buSzPts val="3600"/>
              <a:buFont typeface="Calibri"/>
              <a:buNone/>
            </a:pPr>
            <a:r>
              <a:rPr b="0" i="0" lang="en-US" sz="3600" u="none">
                <a:solidFill>
                  <a:srgbClr val="17375E"/>
                </a:solidFill>
                <a:latin typeface="Calibri"/>
                <a:ea typeface="Calibri"/>
                <a:cs typeface="Calibri"/>
                <a:sym typeface="Calibri"/>
              </a:rPr>
              <a:t>What is in the YE Database?</a:t>
            </a:r>
            <a:endParaRPr/>
          </a:p>
        </p:txBody>
      </p:sp>
      <p:sp>
        <p:nvSpPr>
          <p:cNvPr id="177" name="Google Shape;177;p13"/>
          <p:cNvSpPr txBox="1"/>
          <p:nvPr/>
        </p:nvSpPr>
        <p:spPr>
          <a:xfrm>
            <a:off x="228600" y="1600200"/>
            <a:ext cx="2743200" cy="53244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76092"/>
              </a:buClr>
              <a:buSzPts val="2800"/>
              <a:buFont typeface="Calibri"/>
              <a:buNone/>
            </a:pPr>
            <a:r>
              <a:rPr b="1" i="0" lang="en-US" sz="2800" u="none">
                <a:solidFill>
                  <a:srgbClr val="376092"/>
                </a:solidFill>
                <a:latin typeface="Calibri"/>
                <a:ea typeface="Calibri"/>
                <a:cs typeface="Calibri"/>
                <a:sym typeface="Calibri"/>
              </a:rPr>
              <a:t>YEO Portal</a:t>
            </a:r>
            <a:endParaRPr/>
          </a:p>
          <a:p>
            <a:pPr indent="0" lvl="0" marL="0" marR="0" rtl="0" algn="l">
              <a:lnSpc>
                <a:spcPct val="100000"/>
              </a:lnSpc>
              <a:spcBef>
                <a:spcPts val="0"/>
              </a:spcBef>
              <a:spcAft>
                <a:spcPts val="0"/>
              </a:spcAft>
              <a:buClr>
                <a:schemeClr val="dk1"/>
              </a:buClr>
              <a:buSzPts val="1200"/>
              <a:buFont typeface="Arial"/>
              <a:buNone/>
            </a:pPr>
            <a:r>
              <a:t/>
            </a:r>
            <a:endParaRPr b="1" i="0" sz="1200" u="none">
              <a:solidFill>
                <a:srgbClr val="376092"/>
              </a:solidFill>
              <a:latin typeface="Calibri"/>
              <a:ea typeface="Calibri"/>
              <a:cs typeface="Calibri"/>
              <a:sym typeface="Calibri"/>
            </a:endParaRPr>
          </a:p>
          <a:p>
            <a:pPr indent="-76200" lvl="0" marL="0" marR="0" rtl="0" algn="l">
              <a:lnSpc>
                <a:spcPct val="100000"/>
              </a:lnSpc>
              <a:spcBef>
                <a:spcPts val="0"/>
              </a:spcBef>
              <a:spcAft>
                <a:spcPts val="0"/>
              </a:spcAft>
              <a:buClr>
                <a:srgbClr val="376092"/>
              </a:buClr>
              <a:buSzPts val="1200"/>
              <a:buFont typeface="Arial"/>
              <a:buChar char="•"/>
            </a:pPr>
            <a:r>
              <a:rPr b="1" i="0" lang="en-US" sz="1200" u="none">
                <a:solidFill>
                  <a:srgbClr val="376092"/>
                </a:solidFill>
                <a:latin typeface="Calibri"/>
                <a:ea typeface="Calibri"/>
                <a:cs typeface="Calibri"/>
                <a:sym typeface="Calibri"/>
              </a:rPr>
              <a:t>Your Students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Contact Information</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Flight Itineraries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Insurance Details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Links to Maps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Generate ID Cards</a:t>
            </a:r>
            <a:endParaRPr/>
          </a:p>
          <a:p>
            <a:pPr indent="-76200" lvl="0" marL="0" marR="0" rtl="0" algn="l">
              <a:lnSpc>
                <a:spcPct val="100000"/>
              </a:lnSpc>
              <a:spcBef>
                <a:spcPts val="0"/>
              </a:spcBef>
              <a:spcAft>
                <a:spcPts val="0"/>
              </a:spcAft>
              <a:buClr>
                <a:srgbClr val="376092"/>
              </a:buClr>
              <a:buSzPts val="1200"/>
              <a:buFont typeface="Arial"/>
              <a:buChar char="•"/>
            </a:pPr>
            <a:r>
              <a:rPr b="1" i="0" lang="en-US" sz="1200" u="none">
                <a:solidFill>
                  <a:srgbClr val="376092"/>
                </a:solidFill>
                <a:latin typeface="Calibri"/>
                <a:ea typeface="Calibri"/>
                <a:cs typeface="Calibri"/>
                <a:sym typeface="Calibri"/>
              </a:rPr>
              <a:t>Your Host Families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Contact Information</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Host Student History</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Links to Maps</a:t>
            </a:r>
            <a:endParaRPr/>
          </a:p>
          <a:p>
            <a:pPr indent="-76200" lvl="0" marL="0" marR="0" rtl="0" algn="l">
              <a:lnSpc>
                <a:spcPct val="100000"/>
              </a:lnSpc>
              <a:spcBef>
                <a:spcPts val="0"/>
              </a:spcBef>
              <a:spcAft>
                <a:spcPts val="0"/>
              </a:spcAft>
              <a:buClr>
                <a:srgbClr val="376092"/>
              </a:buClr>
              <a:buSzPts val="1200"/>
              <a:buFont typeface="Arial"/>
              <a:buChar char="•"/>
            </a:pPr>
            <a:r>
              <a:rPr b="1" i="0" lang="en-US" sz="1200" u="none">
                <a:solidFill>
                  <a:srgbClr val="376092"/>
                </a:solidFill>
                <a:latin typeface="Calibri"/>
                <a:ea typeface="Calibri"/>
                <a:cs typeface="Calibri"/>
                <a:sym typeface="Calibri"/>
              </a:rPr>
              <a:t>Directory &amp; Library</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Officers, District Chairs, etc.</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Reference Material</a:t>
            </a:r>
            <a:endParaRPr/>
          </a:p>
          <a:p>
            <a:pPr indent="-76200" lvl="0" marL="0" marR="0" rtl="0" algn="l">
              <a:lnSpc>
                <a:spcPct val="100000"/>
              </a:lnSpc>
              <a:spcBef>
                <a:spcPts val="0"/>
              </a:spcBef>
              <a:spcAft>
                <a:spcPts val="0"/>
              </a:spcAft>
              <a:buClr>
                <a:srgbClr val="376092"/>
              </a:buClr>
              <a:buSzPts val="1200"/>
              <a:buFont typeface="Arial"/>
              <a:buChar char="•"/>
            </a:pPr>
            <a:r>
              <a:rPr b="1" i="0" lang="en-US" sz="1200" u="none">
                <a:solidFill>
                  <a:srgbClr val="376092"/>
                </a:solidFill>
                <a:latin typeface="Calibri"/>
                <a:ea typeface="Calibri"/>
                <a:cs typeface="Calibri"/>
                <a:sym typeface="Calibri"/>
              </a:rPr>
              <a:t>Web Forms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Monthly Counselor Reports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Host Family Changes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Home Visit/Interview</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Follow-up HF (2</a:t>
            </a:r>
            <a:r>
              <a:rPr b="1" baseline="30000" i="0" lang="en-US" sz="1200" u="none" cap="none" strike="noStrike">
                <a:solidFill>
                  <a:srgbClr val="376092"/>
                </a:solidFill>
                <a:latin typeface="Calibri"/>
                <a:ea typeface="Calibri"/>
                <a:cs typeface="Calibri"/>
                <a:sym typeface="Calibri"/>
              </a:rPr>
              <a:t>nd</a:t>
            </a:r>
            <a:r>
              <a:rPr b="1" i="0" lang="en-US" sz="1200" u="none" cap="none" strike="noStrike">
                <a:solidFill>
                  <a:srgbClr val="376092"/>
                </a:solidFill>
                <a:latin typeface="Calibri"/>
                <a:ea typeface="Calibri"/>
                <a:cs typeface="Calibri"/>
                <a:sym typeface="Calibri"/>
              </a:rPr>
              <a:t> Visit) Reports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Host Family Applications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Volunteer Applications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Outbound Applications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Itinerary Uploads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Insurance Uploads</a:t>
            </a:r>
            <a:endParaRPr/>
          </a:p>
          <a:p>
            <a:pPr indent="0" lvl="0" marL="0" marR="0" rtl="0" algn="l">
              <a:lnSpc>
                <a:spcPct val="100000"/>
              </a:lnSpc>
              <a:spcBef>
                <a:spcPts val="0"/>
              </a:spcBef>
              <a:spcAft>
                <a:spcPts val="0"/>
              </a:spcAft>
              <a:buClr>
                <a:schemeClr val="dk1"/>
              </a:buClr>
              <a:buSzPts val="1200"/>
              <a:buFont typeface="Arial"/>
              <a:buNone/>
            </a:pPr>
            <a:r>
              <a:t/>
            </a:r>
            <a:endParaRPr b="1" i="0" sz="1200" u="none">
              <a:solidFill>
                <a:srgbClr val="376092"/>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1" i="0" sz="1200" u="none">
              <a:solidFill>
                <a:srgbClr val="376092"/>
              </a:solidFill>
              <a:latin typeface="Calibri"/>
              <a:ea typeface="Calibri"/>
              <a:cs typeface="Calibri"/>
              <a:sym typeface="Calibri"/>
            </a:endParaRPr>
          </a:p>
        </p:txBody>
      </p:sp>
      <p:sp>
        <p:nvSpPr>
          <p:cNvPr id="178" name="Google Shape;178;p13"/>
          <p:cNvSpPr txBox="1"/>
          <p:nvPr/>
        </p:nvSpPr>
        <p:spPr>
          <a:xfrm>
            <a:off x="3200400" y="1600200"/>
            <a:ext cx="2743200" cy="56943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76092"/>
              </a:buClr>
              <a:buSzPts val="2800"/>
              <a:buFont typeface="Calibri"/>
              <a:buNone/>
            </a:pPr>
            <a:r>
              <a:rPr b="1" i="0" lang="en-US" sz="2800" u="none">
                <a:solidFill>
                  <a:srgbClr val="376092"/>
                </a:solidFill>
                <a:latin typeface="Calibri"/>
                <a:ea typeface="Calibri"/>
                <a:cs typeface="Calibri"/>
                <a:sym typeface="Calibri"/>
              </a:rPr>
              <a:t>Auto Processing</a:t>
            </a:r>
            <a:endParaRPr/>
          </a:p>
          <a:p>
            <a:pPr indent="0" lvl="0" marL="0" marR="0" rtl="0" algn="l">
              <a:lnSpc>
                <a:spcPct val="100000"/>
              </a:lnSpc>
              <a:spcBef>
                <a:spcPts val="0"/>
              </a:spcBef>
              <a:spcAft>
                <a:spcPts val="0"/>
              </a:spcAft>
              <a:buClr>
                <a:schemeClr val="dk1"/>
              </a:buClr>
              <a:buSzPts val="1200"/>
              <a:buFont typeface="Arial"/>
              <a:buNone/>
            </a:pPr>
            <a:r>
              <a:t/>
            </a:r>
            <a:endParaRPr b="1" i="0" sz="1200" u="none">
              <a:solidFill>
                <a:srgbClr val="376092"/>
              </a:solidFill>
              <a:latin typeface="Calibri"/>
              <a:ea typeface="Calibri"/>
              <a:cs typeface="Calibri"/>
              <a:sym typeface="Calibri"/>
            </a:endParaRPr>
          </a:p>
          <a:p>
            <a:pPr indent="-76200" lvl="0" marL="0" marR="0" rtl="0" algn="l">
              <a:lnSpc>
                <a:spcPct val="100000"/>
              </a:lnSpc>
              <a:spcBef>
                <a:spcPts val="0"/>
              </a:spcBef>
              <a:spcAft>
                <a:spcPts val="0"/>
              </a:spcAft>
              <a:buClr>
                <a:srgbClr val="376092"/>
              </a:buClr>
              <a:buSzPts val="1200"/>
              <a:buFont typeface="Arial"/>
              <a:buChar char="•"/>
            </a:pPr>
            <a:r>
              <a:rPr b="1" i="0" lang="en-US" sz="1200" u="none">
                <a:solidFill>
                  <a:srgbClr val="376092"/>
                </a:solidFill>
                <a:latin typeface="Calibri"/>
                <a:ea typeface="Calibri"/>
                <a:cs typeface="Calibri"/>
                <a:sym typeface="Calibri"/>
              </a:rPr>
              <a:t>Host Family Applications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Web Form including Photos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Reference Requests</a:t>
            </a:r>
            <a:endParaRPr/>
          </a:p>
          <a:p>
            <a:pPr indent="-76200" lvl="0" marL="0" marR="0" rtl="0" algn="l">
              <a:lnSpc>
                <a:spcPct val="100000"/>
              </a:lnSpc>
              <a:spcBef>
                <a:spcPts val="0"/>
              </a:spcBef>
              <a:spcAft>
                <a:spcPts val="0"/>
              </a:spcAft>
              <a:buClr>
                <a:srgbClr val="376092"/>
              </a:buClr>
              <a:buSzPts val="1200"/>
              <a:buFont typeface="Arial"/>
              <a:buChar char="•"/>
            </a:pPr>
            <a:r>
              <a:rPr b="1" i="0" lang="en-US" sz="1200" u="none">
                <a:solidFill>
                  <a:srgbClr val="376092"/>
                </a:solidFill>
                <a:latin typeface="Calibri"/>
                <a:ea typeface="Calibri"/>
                <a:cs typeface="Calibri"/>
                <a:sym typeface="Calibri"/>
              </a:rPr>
              <a:t>Volunteer Applications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Web Form including Photo</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Reference Requests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DOS Traincaster Integration</a:t>
            </a:r>
            <a:endParaRPr/>
          </a:p>
          <a:p>
            <a:pPr indent="-76200" lvl="0" marL="0" marR="0" rtl="0" algn="l">
              <a:lnSpc>
                <a:spcPct val="100000"/>
              </a:lnSpc>
              <a:spcBef>
                <a:spcPts val="0"/>
              </a:spcBef>
              <a:spcAft>
                <a:spcPts val="0"/>
              </a:spcAft>
              <a:buClr>
                <a:srgbClr val="376092"/>
              </a:buClr>
              <a:buSzPts val="1200"/>
              <a:buFont typeface="Arial"/>
              <a:buChar char="•"/>
            </a:pPr>
            <a:r>
              <a:rPr b="1" i="0" lang="en-US" sz="1200" u="none">
                <a:solidFill>
                  <a:srgbClr val="376092"/>
                </a:solidFill>
                <a:latin typeface="Calibri"/>
                <a:ea typeface="Calibri"/>
                <a:cs typeface="Calibri"/>
                <a:sym typeface="Calibri"/>
              </a:rPr>
              <a:t>IB Student Registrations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Web Form including Photo</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IB SEVIS Info</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Insurance Integration</a:t>
            </a:r>
            <a:endParaRPr/>
          </a:p>
          <a:p>
            <a:pPr indent="-76200" lvl="0" marL="0" marR="0" rtl="0" algn="l">
              <a:lnSpc>
                <a:spcPct val="100000"/>
              </a:lnSpc>
              <a:spcBef>
                <a:spcPts val="0"/>
              </a:spcBef>
              <a:spcAft>
                <a:spcPts val="0"/>
              </a:spcAft>
              <a:buClr>
                <a:srgbClr val="376092"/>
              </a:buClr>
              <a:buSzPts val="1200"/>
              <a:buFont typeface="Arial"/>
              <a:buChar char="•"/>
            </a:pPr>
            <a:r>
              <a:rPr b="1" i="0" lang="en-US" sz="1200" u="none">
                <a:solidFill>
                  <a:srgbClr val="376092"/>
                </a:solidFill>
                <a:latin typeface="Calibri"/>
                <a:ea typeface="Calibri"/>
                <a:cs typeface="Calibri"/>
                <a:sym typeface="Calibri"/>
              </a:rPr>
              <a:t>Outbound Student Applications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Complete Web Form</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Reference Request</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App Package Creation</a:t>
            </a:r>
            <a:endParaRPr/>
          </a:p>
          <a:p>
            <a:pPr indent="-76200" lvl="0" marL="0" marR="0" rtl="0" algn="l">
              <a:lnSpc>
                <a:spcPct val="100000"/>
              </a:lnSpc>
              <a:spcBef>
                <a:spcPts val="0"/>
              </a:spcBef>
              <a:spcAft>
                <a:spcPts val="0"/>
              </a:spcAft>
              <a:buClr>
                <a:srgbClr val="376092"/>
              </a:buClr>
              <a:buSzPts val="1200"/>
              <a:buFont typeface="Arial"/>
              <a:buChar char="•"/>
            </a:pPr>
            <a:r>
              <a:rPr b="1" i="0" lang="en-US" sz="1200" u="none">
                <a:solidFill>
                  <a:srgbClr val="376092"/>
                </a:solidFill>
                <a:latin typeface="Calibri"/>
                <a:ea typeface="Calibri"/>
                <a:cs typeface="Calibri"/>
                <a:sym typeface="Calibri"/>
              </a:rPr>
              <a:t>Host Family Changes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Confirmation Messages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Notification to RI</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Prior Host Family Survey</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New Student ID Cards</a:t>
            </a:r>
            <a:endParaRPr/>
          </a:p>
          <a:p>
            <a:pPr indent="-76200" lvl="0" marL="0" marR="0" rtl="0" algn="l">
              <a:lnSpc>
                <a:spcPct val="100000"/>
              </a:lnSpc>
              <a:spcBef>
                <a:spcPts val="0"/>
              </a:spcBef>
              <a:spcAft>
                <a:spcPts val="0"/>
              </a:spcAft>
              <a:buClr>
                <a:srgbClr val="376092"/>
              </a:buClr>
              <a:buSzPts val="1200"/>
              <a:buFont typeface="Arial"/>
              <a:buChar char="•"/>
            </a:pPr>
            <a:r>
              <a:rPr b="1" i="0" lang="en-US" sz="1200" u="none">
                <a:solidFill>
                  <a:srgbClr val="376092"/>
                </a:solidFill>
                <a:latin typeface="Calibri"/>
                <a:ea typeface="Calibri"/>
                <a:cs typeface="Calibri"/>
                <a:sym typeface="Calibri"/>
              </a:rPr>
              <a:t>Reminders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Monthly Reports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Pending Applications/Referrals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Overdue Reports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More…</a:t>
            </a:r>
            <a:endParaRPr/>
          </a:p>
          <a:p>
            <a:pPr indent="0" lvl="0" marL="0" marR="0" rtl="0" algn="l">
              <a:lnSpc>
                <a:spcPct val="100000"/>
              </a:lnSpc>
              <a:spcBef>
                <a:spcPts val="0"/>
              </a:spcBef>
              <a:spcAft>
                <a:spcPts val="0"/>
              </a:spcAft>
              <a:buNone/>
            </a:pPr>
            <a:r>
              <a:t/>
            </a:r>
            <a:endParaRPr b="1" i="0" sz="1200" u="none" cap="none" strike="noStrike">
              <a:solidFill>
                <a:srgbClr val="376092"/>
              </a:solidFill>
              <a:latin typeface="Calibri"/>
              <a:ea typeface="Calibri"/>
              <a:cs typeface="Calibri"/>
              <a:sym typeface="Calibri"/>
            </a:endParaRPr>
          </a:p>
        </p:txBody>
      </p:sp>
      <p:sp>
        <p:nvSpPr>
          <p:cNvPr id="179" name="Google Shape;179;p13"/>
          <p:cNvSpPr txBox="1"/>
          <p:nvPr/>
        </p:nvSpPr>
        <p:spPr>
          <a:xfrm>
            <a:off x="6172200" y="1600200"/>
            <a:ext cx="2743200" cy="38465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76092"/>
              </a:buClr>
              <a:buSzPts val="2800"/>
              <a:buFont typeface="Calibri"/>
              <a:buNone/>
            </a:pPr>
            <a:r>
              <a:rPr b="1" i="0" lang="en-US" sz="2800" u="none">
                <a:solidFill>
                  <a:srgbClr val="376092"/>
                </a:solidFill>
                <a:latin typeface="Calibri"/>
                <a:ea typeface="Calibri"/>
                <a:cs typeface="Calibri"/>
                <a:sym typeface="Calibri"/>
              </a:rPr>
              <a:t>YE Admin Hub</a:t>
            </a:r>
            <a:endParaRPr/>
          </a:p>
          <a:p>
            <a:pPr indent="0" lvl="0" marL="0" marR="0" rtl="0" algn="l">
              <a:lnSpc>
                <a:spcPct val="100000"/>
              </a:lnSpc>
              <a:spcBef>
                <a:spcPts val="0"/>
              </a:spcBef>
              <a:spcAft>
                <a:spcPts val="0"/>
              </a:spcAft>
              <a:buClr>
                <a:schemeClr val="dk1"/>
              </a:buClr>
              <a:buSzPts val="1200"/>
              <a:buFont typeface="Arial"/>
              <a:buNone/>
            </a:pPr>
            <a:r>
              <a:t/>
            </a:r>
            <a:endParaRPr b="1" i="0" sz="1200" u="none">
              <a:solidFill>
                <a:srgbClr val="376092"/>
              </a:solidFill>
              <a:latin typeface="Calibri"/>
              <a:ea typeface="Calibri"/>
              <a:cs typeface="Calibri"/>
              <a:sym typeface="Calibri"/>
            </a:endParaRPr>
          </a:p>
          <a:p>
            <a:pPr indent="-76200" lvl="0" marL="0" marR="0" rtl="0" algn="l">
              <a:lnSpc>
                <a:spcPct val="100000"/>
              </a:lnSpc>
              <a:spcBef>
                <a:spcPts val="0"/>
              </a:spcBef>
              <a:spcAft>
                <a:spcPts val="0"/>
              </a:spcAft>
              <a:buClr>
                <a:srgbClr val="376092"/>
              </a:buClr>
              <a:buSzPts val="1200"/>
              <a:buFont typeface="Arial"/>
              <a:buChar char="•"/>
            </a:pPr>
            <a:r>
              <a:rPr b="1" i="0" lang="en-US" sz="1200" u="none">
                <a:solidFill>
                  <a:srgbClr val="376092"/>
                </a:solidFill>
                <a:latin typeface="Calibri"/>
                <a:ea typeface="Calibri"/>
                <a:cs typeface="Calibri"/>
                <a:sym typeface="Calibri"/>
              </a:rPr>
              <a:t>Current &amp; Historical Data</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Students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Host Families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Volunteers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Schools, Clubs, Countries, etc.</a:t>
            </a:r>
            <a:endParaRPr/>
          </a:p>
          <a:p>
            <a:pPr indent="-76200" lvl="0" marL="0" marR="0" rtl="0" algn="l">
              <a:lnSpc>
                <a:spcPct val="100000"/>
              </a:lnSpc>
              <a:spcBef>
                <a:spcPts val="0"/>
              </a:spcBef>
              <a:spcAft>
                <a:spcPts val="0"/>
              </a:spcAft>
              <a:buClr>
                <a:srgbClr val="376092"/>
              </a:buClr>
              <a:buSzPts val="1200"/>
              <a:buFont typeface="Arial"/>
              <a:buChar char="•"/>
            </a:pPr>
            <a:r>
              <a:rPr b="1" i="0" lang="en-US" sz="1200" u="none">
                <a:solidFill>
                  <a:srgbClr val="376092"/>
                </a:solidFill>
                <a:latin typeface="Calibri"/>
                <a:ea typeface="Calibri"/>
                <a:cs typeface="Calibri"/>
                <a:sym typeface="Calibri"/>
              </a:rPr>
              <a:t>Clear Tracking with Progress Indicators</a:t>
            </a:r>
            <a:endParaRPr/>
          </a:p>
          <a:p>
            <a:pPr indent="-76200" lvl="0" marL="0" marR="0" rtl="0" algn="l">
              <a:lnSpc>
                <a:spcPct val="100000"/>
              </a:lnSpc>
              <a:spcBef>
                <a:spcPts val="0"/>
              </a:spcBef>
              <a:spcAft>
                <a:spcPts val="0"/>
              </a:spcAft>
              <a:buClr>
                <a:srgbClr val="376092"/>
              </a:buClr>
              <a:buSzPts val="1200"/>
              <a:buFont typeface="Arial"/>
              <a:buChar char="•"/>
            </a:pPr>
            <a:r>
              <a:rPr b="1" i="0" lang="en-US" sz="1200" u="none">
                <a:solidFill>
                  <a:srgbClr val="376092"/>
                </a:solidFill>
                <a:latin typeface="Calibri"/>
                <a:ea typeface="Calibri"/>
                <a:cs typeface="Calibri"/>
                <a:sym typeface="Calibri"/>
              </a:rPr>
              <a:t>Full Approval Process for HFs &amp; Vols</a:t>
            </a:r>
            <a:endParaRPr/>
          </a:p>
          <a:p>
            <a:pPr indent="-76200" lvl="0" marL="0" marR="0" rtl="0" algn="l">
              <a:lnSpc>
                <a:spcPct val="100000"/>
              </a:lnSpc>
              <a:spcBef>
                <a:spcPts val="0"/>
              </a:spcBef>
              <a:spcAft>
                <a:spcPts val="0"/>
              </a:spcAft>
              <a:buClr>
                <a:srgbClr val="376092"/>
              </a:buClr>
              <a:buSzPts val="1200"/>
              <a:buFont typeface="Arial"/>
              <a:buChar char="•"/>
            </a:pPr>
            <a:r>
              <a:rPr b="1" i="0" lang="en-US" sz="1200" u="none">
                <a:solidFill>
                  <a:srgbClr val="376092"/>
                </a:solidFill>
                <a:latin typeface="Calibri"/>
                <a:ea typeface="Calibri"/>
                <a:cs typeface="Calibri"/>
                <a:sym typeface="Calibri"/>
              </a:rPr>
              <a:t>Alerts and Event Notifications</a:t>
            </a:r>
            <a:endParaRPr/>
          </a:p>
          <a:p>
            <a:pPr indent="-76200" lvl="0" marL="0" marR="0" rtl="0" algn="l">
              <a:lnSpc>
                <a:spcPct val="100000"/>
              </a:lnSpc>
              <a:spcBef>
                <a:spcPts val="0"/>
              </a:spcBef>
              <a:spcAft>
                <a:spcPts val="0"/>
              </a:spcAft>
              <a:buClr>
                <a:srgbClr val="376092"/>
              </a:buClr>
              <a:buSzPts val="1200"/>
              <a:buFont typeface="Arial"/>
              <a:buChar char="•"/>
            </a:pPr>
            <a:r>
              <a:rPr b="1" i="0" lang="en-US" sz="1200" u="none">
                <a:solidFill>
                  <a:srgbClr val="376092"/>
                </a:solidFill>
                <a:latin typeface="Calibri"/>
                <a:ea typeface="Calibri"/>
                <a:cs typeface="Calibri"/>
                <a:sym typeface="Calibri"/>
              </a:rPr>
              <a:t>Import Prior Data &amp; Reference Files</a:t>
            </a:r>
            <a:endParaRPr/>
          </a:p>
          <a:p>
            <a:pPr indent="-76200" lvl="0" marL="0" marR="0" rtl="0" algn="l">
              <a:lnSpc>
                <a:spcPct val="100000"/>
              </a:lnSpc>
              <a:spcBef>
                <a:spcPts val="0"/>
              </a:spcBef>
              <a:spcAft>
                <a:spcPts val="0"/>
              </a:spcAft>
              <a:buClr>
                <a:srgbClr val="376092"/>
              </a:buClr>
              <a:buSzPts val="1200"/>
              <a:buFont typeface="Arial"/>
              <a:buChar char="•"/>
            </a:pPr>
            <a:r>
              <a:rPr b="1" i="0" lang="en-US" sz="1200" u="none">
                <a:solidFill>
                  <a:srgbClr val="376092"/>
                </a:solidFill>
                <a:latin typeface="Calibri"/>
                <a:ea typeface="Calibri"/>
                <a:cs typeface="Calibri"/>
                <a:sym typeface="Calibri"/>
              </a:rPr>
              <a:t>E-mail Message Generation</a:t>
            </a:r>
            <a:endParaRPr/>
          </a:p>
          <a:p>
            <a:pPr indent="-76200" lvl="0" marL="0" marR="0" rtl="0" algn="l">
              <a:lnSpc>
                <a:spcPct val="100000"/>
              </a:lnSpc>
              <a:spcBef>
                <a:spcPts val="0"/>
              </a:spcBef>
              <a:spcAft>
                <a:spcPts val="0"/>
              </a:spcAft>
              <a:buClr>
                <a:srgbClr val="376092"/>
              </a:buClr>
              <a:buSzPts val="1200"/>
              <a:buFont typeface="Arial"/>
              <a:buChar char="•"/>
            </a:pPr>
            <a:r>
              <a:rPr b="1" i="0" lang="en-US" sz="1200" u="none">
                <a:solidFill>
                  <a:srgbClr val="376092"/>
                </a:solidFill>
                <a:latin typeface="Calibri"/>
                <a:ea typeface="Calibri"/>
                <a:cs typeface="Calibri"/>
                <a:sym typeface="Calibri"/>
              </a:rPr>
              <a:t>Text Message Generation</a:t>
            </a:r>
            <a:endParaRPr/>
          </a:p>
          <a:p>
            <a:pPr indent="-76200" lvl="0" marL="0" marR="0" rtl="0" algn="l">
              <a:lnSpc>
                <a:spcPct val="100000"/>
              </a:lnSpc>
              <a:spcBef>
                <a:spcPts val="0"/>
              </a:spcBef>
              <a:spcAft>
                <a:spcPts val="0"/>
              </a:spcAft>
              <a:buClr>
                <a:srgbClr val="376092"/>
              </a:buClr>
              <a:buSzPts val="1200"/>
              <a:buFont typeface="Arial"/>
              <a:buChar char="•"/>
            </a:pPr>
            <a:r>
              <a:rPr b="1" i="0" lang="en-US" sz="1200" u="none">
                <a:solidFill>
                  <a:srgbClr val="376092"/>
                </a:solidFill>
                <a:latin typeface="Calibri"/>
                <a:ea typeface="Calibri"/>
                <a:cs typeface="Calibri"/>
                <a:sym typeface="Calibri"/>
              </a:rPr>
              <a:t>Variety of Reports</a:t>
            </a:r>
            <a:endParaRPr/>
          </a:p>
          <a:p>
            <a:pPr indent="-76200" lvl="0" marL="0" marR="0" rtl="0" algn="l">
              <a:lnSpc>
                <a:spcPct val="100000"/>
              </a:lnSpc>
              <a:spcBef>
                <a:spcPts val="0"/>
              </a:spcBef>
              <a:spcAft>
                <a:spcPts val="0"/>
              </a:spcAft>
              <a:buClr>
                <a:srgbClr val="376092"/>
              </a:buClr>
              <a:buSzPts val="1200"/>
              <a:buFont typeface="Arial"/>
              <a:buChar char="•"/>
            </a:pPr>
            <a:r>
              <a:rPr b="1" i="0" lang="en-US" sz="1200" u="none">
                <a:solidFill>
                  <a:srgbClr val="376092"/>
                </a:solidFill>
                <a:latin typeface="Calibri"/>
                <a:ea typeface="Calibri"/>
                <a:cs typeface="Calibri"/>
                <a:sym typeface="Calibri"/>
              </a:rPr>
              <a:t>Data Export to Spreadsheets</a:t>
            </a:r>
            <a:endParaRPr/>
          </a:p>
          <a:p>
            <a:pPr indent="-76200" lvl="0" marL="0" marR="0" rtl="0" algn="l">
              <a:lnSpc>
                <a:spcPct val="100000"/>
              </a:lnSpc>
              <a:spcBef>
                <a:spcPts val="0"/>
              </a:spcBef>
              <a:spcAft>
                <a:spcPts val="0"/>
              </a:spcAft>
              <a:buClr>
                <a:srgbClr val="376092"/>
              </a:buClr>
              <a:buSzPts val="1200"/>
              <a:buFont typeface="Arial"/>
              <a:buChar char="•"/>
            </a:pPr>
            <a:r>
              <a:rPr b="1" i="0" lang="en-US" sz="1200" u="none">
                <a:solidFill>
                  <a:srgbClr val="376092"/>
                </a:solidFill>
                <a:latin typeface="Calibri"/>
                <a:ea typeface="Calibri"/>
                <a:cs typeface="Calibri"/>
                <a:sym typeface="Calibri"/>
              </a:rPr>
              <a:t>Payment Tracking &amp; Register Report</a:t>
            </a:r>
            <a:endParaRPr/>
          </a:p>
          <a:p>
            <a:pPr indent="-76200" lvl="0" marL="0" marR="0" rtl="0" algn="l">
              <a:lnSpc>
                <a:spcPct val="100000"/>
              </a:lnSpc>
              <a:spcBef>
                <a:spcPts val="0"/>
              </a:spcBef>
              <a:spcAft>
                <a:spcPts val="0"/>
              </a:spcAft>
              <a:buClr>
                <a:srgbClr val="376092"/>
              </a:buClr>
              <a:buSzPts val="1200"/>
              <a:buFont typeface="Arial"/>
              <a:buChar char="•"/>
            </a:pPr>
            <a:r>
              <a:rPr b="1" i="0" lang="en-US" sz="1200" u="none">
                <a:solidFill>
                  <a:srgbClr val="376092"/>
                </a:solidFill>
                <a:latin typeface="Calibri"/>
                <a:ea typeface="Calibri"/>
                <a:cs typeface="Calibri"/>
                <a:sym typeface="Calibri"/>
              </a:rPr>
              <a:t>SEVIS-ready Data Screens</a:t>
            </a:r>
            <a:endParaRPr/>
          </a:p>
          <a:p>
            <a:pPr indent="-76200" lvl="0" marL="0" marR="0" rtl="0" algn="l">
              <a:lnSpc>
                <a:spcPct val="100000"/>
              </a:lnSpc>
              <a:spcBef>
                <a:spcPts val="0"/>
              </a:spcBef>
              <a:spcAft>
                <a:spcPts val="0"/>
              </a:spcAft>
              <a:buClr>
                <a:srgbClr val="376092"/>
              </a:buClr>
              <a:buSzPts val="1200"/>
              <a:buFont typeface="Arial"/>
              <a:buChar char="•"/>
            </a:pPr>
            <a:r>
              <a:rPr b="1" i="0" lang="en-US" sz="1200" u="none">
                <a:solidFill>
                  <a:srgbClr val="376092"/>
                </a:solidFill>
                <a:latin typeface="Calibri"/>
                <a:ea typeface="Calibri"/>
                <a:cs typeface="Calibri"/>
                <a:sym typeface="Calibri"/>
              </a:rPr>
              <a:t>One-touch DOS Placement Reports</a:t>
            </a:r>
            <a:endParaRPr/>
          </a:p>
          <a:p>
            <a:pPr indent="-76200" lvl="0" marL="0" marR="0" rtl="0" algn="l">
              <a:lnSpc>
                <a:spcPct val="100000"/>
              </a:lnSpc>
              <a:spcBef>
                <a:spcPts val="0"/>
              </a:spcBef>
              <a:spcAft>
                <a:spcPts val="0"/>
              </a:spcAft>
              <a:buClr>
                <a:srgbClr val="376092"/>
              </a:buClr>
              <a:buSzPts val="1200"/>
              <a:buFont typeface="Arial"/>
              <a:buChar char="•"/>
            </a:pPr>
            <a:r>
              <a:rPr b="1" i="0" lang="en-US" sz="1200" u="none">
                <a:solidFill>
                  <a:srgbClr val="376092"/>
                </a:solidFill>
                <a:latin typeface="Calibri"/>
                <a:ea typeface="Calibri"/>
                <a:cs typeface="Calibri"/>
                <a:sym typeface="Calibri"/>
              </a:rPr>
              <a:t>Document Bundling for CSIET Audits</a:t>
            </a:r>
            <a:endParaRPr/>
          </a:p>
        </p:txBody>
      </p:sp>
      <p:sp>
        <p:nvSpPr>
          <p:cNvPr id="180" name="Google Shape;180;p13"/>
          <p:cNvSpPr/>
          <p:nvPr/>
        </p:nvSpPr>
        <p:spPr>
          <a:xfrm>
            <a:off x="504431" y="990600"/>
            <a:ext cx="2180405" cy="731482"/>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E5B8B7"/>
              </a:buClr>
              <a:buSzPts val="3200"/>
              <a:buFont typeface="Impact"/>
              <a:buNone/>
            </a:pPr>
            <a:r>
              <a:rPr b="1" i="0" lang="en-US" sz="3200" u="none" cap="none" strike="noStrike">
                <a:solidFill>
                  <a:srgbClr val="E5B8B7"/>
                </a:solidFill>
                <a:latin typeface="Impact"/>
                <a:ea typeface="Impact"/>
                <a:cs typeface="Impact"/>
                <a:sym typeface="Impact"/>
              </a:rPr>
              <a:t>Information</a:t>
            </a:r>
            <a:endParaRPr/>
          </a:p>
        </p:txBody>
      </p:sp>
      <p:sp>
        <p:nvSpPr>
          <p:cNvPr id="181" name="Google Shape;181;p13"/>
          <p:cNvSpPr/>
          <p:nvPr/>
        </p:nvSpPr>
        <p:spPr>
          <a:xfrm>
            <a:off x="3501880" y="990600"/>
            <a:ext cx="2129109" cy="731482"/>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E5B8B7"/>
              </a:buClr>
              <a:buSzPts val="3200"/>
              <a:buFont typeface="Impact"/>
              <a:buNone/>
            </a:pPr>
            <a:r>
              <a:rPr b="1" i="0" lang="en-US" sz="3200" u="none" cap="none" strike="noStrike">
                <a:solidFill>
                  <a:srgbClr val="E5B8B7"/>
                </a:solidFill>
                <a:latin typeface="Impact"/>
                <a:ea typeface="Impact"/>
                <a:cs typeface="Impact"/>
                <a:sym typeface="Impact"/>
              </a:rPr>
              <a:t>Automation</a:t>
            </a:r>
            <a:endParaRPr/>
          </a:p>
        </p:txBody>
      </p:sp>
      <p:sp>
        <p:nvSpPr>
          <p:cNvPr id="182" name="Google Shape;182;p13"/>
          <p:cNvSpPr/>
          <p:nvPr/>
        </p:nvSpPr>
        <p:spPr>
          <a:xfrm>
            <a:off x="6189148" y="990600"/>
            <a:ext cx="2698175" cy="731482"/>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E5B8B7"/>
              </a:buClr>
              <a:buSzPts val="3200"/>
              <a:buFont typeface="Impact"/>
              <a:buNone/>
            </a:pPr>
            <a:r>
              <a:rPr b="1" i="0" lang="en-US" sz="3200" u="none" cap="none" strike="noStrike">
                <a:solidFill>
                  <a:srgbClr val="E5B8B7"/>
                </a:solidFill>
                <a:latin typeface="Impact"/>
                <a:ea typeface="Impact"/>
                <a:cs typeface="Impact"/>
                <a:sym typeface="Impact"/>
              </a:rPr>
              <a:t>Administration</a:t>
            </a:r>
            <a:endParaRPr/>
          </a:p>
        </p:txBody>
      </p:sp>
    </p:spTree>
  </p:cSld>
  <p:clrMapOvr>
    <a:masterClrMapping/>
  </p:clrMapOvr>
  <p:transition>
    <p:wedg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7">
                                            <p:txEl>
                                              <p:pRg end="0" st="0"/>
                                            </p:txEl>
                                          </p:spTgt>
                                        </p:tgtEl>
                                        <p:attrNameLst>
                                          <p:attrName>style.visibility</p:attrName>
                                        </p:attrNameLst>
                                      </p:cBhvr>
                                      <p:to>
                                        <p:strVal val="visible"/>
                                      </p:to>
                                    </p:set>
                                    <p:animEffect filter="fade" transition="in">
                                      <p:cBhvr>
                                        <p:cTn dur="1000"/>
                                        <p:tgtEl>
                                          <p:spTgt spid="177">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177">
                                            <p:txEl>
                                              <p:pRg end="1" st="1"/>
                                            </p:txEl>
                                          </p:spTgt>
                                        </p:tgtEl>
                                        <p:attrNameLst>
                                          <p:attrName>style.visibility</p:attrName>
                                        </p:attrNameLst>
                                      </p:cBhvr>
                                      <p:to>
                                        <p:strVal val="visible"/>
                                      </p:to>
                                    </p:set>
                                    <p:animEffect filter="fade" transition="in">
                                      <p:cBhvr>
                                        <p:cTn dur="1000"/>
                                        <p:tgtEl>
                                          <p:spTgt spid="177">
                                            <p:txEl>
                                              <p:pRg end="1" st="1"/>
                                            </p:txEl>
                                          </p:spTgt>
                                        </p:tgtEl>
                                      </p:cBhvr>
                                    </p:animEffect>
                                  </p:childTnLst>
                                </p:cTn>
                              </p:par>
                              <p:par>
                                <p:cTn fill="hold" nodeType="withEffect" presetClass="entr" presetID="10" presetSubtype="0">
                                  <p:stCondLst>
                                    <p:cond delay="0"/>
                                  </p:stCondLst>
                                  <p:childTnLst>
                                    <p:set>
                                      <p:cBhvr>
                                        <p:cTn dur="1" fill="hold">
                                          <p:stCondLst>
                                            <p:cond delay="0"/>
                                          </p:stCondLst>
                                        </p:cTn>
                                        <p:tgtEl>
                                          <p:spTgt spid="177">
                                            <p:txEl>
                                              <p:pRg end="2" st="2"/>
                                            </p:txEl>
                                          </p:spTgt>
                                        </p:tgtEl>
                                        <p:attrNameLst>
                                          <p:attrName>style.visibility</p:attrName>
                                        </p:attrNameLst>
                                      </p:cBhvr>
                                      <p:to>
                                        <p:strVal val="visible"/>
                                      </p:to>
                                    </p:set>
                                    <p:animEffect filter="fade" transition="in">
                                      <p:cBhvr>
                                        <p:cTn dur="1000"/>
                                        <p:tgtEl>
                                          <p:spTgt spid="177">
                                            <p:txEl>
                                              <p:pRg end="2" st="2"/>
                                            </p:txEl>
                                          </p:spTgt>
                                        </p:tgtEl>
                                      </p:cBhvr>
                                    </p:animEffect>
                                  </p:childTnLst>
                                </p:cTn>
                              </p:par>
                              <p:par>
                                <p:cTn fill="hold" nodeType="withEffect" presetClass="entr" presetID="10" presetSubtype="0">
                                  <p:stCondLst>
                                    <p:cond delay="0"/>
                                  </p:stCondLst>
                                  <p:childTnLst>
                                    <p:set>
                                      <p:cBhvr>
                                        <p:cTn dur="1" fill="hold">
                                          <p:stCondLst>
                                            <p:cond delay="0"/>
                                          </p:stCondLst>
                                        </p:cTn>
                                        <p:tgtEl>
                                          <p:spTgt spid="177">
                                            <p:txEl>
                                              <p:pRg end="3" st="3"/>
                                            </p:txEl>
                                          </p:spTgt>
                                        </p:tgtEl>
                                        <p:attrNameLst>
                                          <p:attrName>style.visibility</p:attrName>
                                        </p:attrNameLst>
                                      </p:cBhvr>
                                      <p:to>
                                        <p:strVal val="visible"/>
                                      </p:to>
                                    </p:set>
                                    <p:animEffect filter="fade" transition="in">
                                      <p:cBhvr>
                                        <p:cTn dur="1000"/>
                                        <p:tgtEl>
                                          <p:spTgt spid="177">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177">
                                            <p:txEl>
                                              <p:pRg end="4" st="4"/>
                                            </p:txEl>
                                          </p:spTgt>
                                        </p:tgtEl>
                                        <p:attrNameLst>
                                          <p:attrName>style.visibility</p:attrName>
                                        </p:attrNameLst>
                                      </p:cBhvr>
                                      <p:to>
                                        <p:strVal val="visible"/>
                                      </p:to>
                                    </p:set>
                                    <p:animEffect filter="fade" transition="in">
                                      <p:cBhvr>
                                        <p:cTn dur="1000"/>
                                        <p:tgtEl>
                                          <p:spTgt spid="177">
                                            <p:txEl>
                                              <p:pRg end="4" st="4"/>
                                            </p:txEl>
                                          </p:spTgt>
                                        </p:tgtEl>
                                      </p:cBhvr>
                                    </p:animEffect>
                                  </p:childTnLst>
                                </p:cTn>
                              </p:par>
                              <p:par>
                                <p:cTn fill="hold" nodeType="withEffect" presetClass="entr" presetID="10" presetSubtype="0">
                                  <p:stCondLst>
                                    <p:cond delay="0"/>
                                  </p:stCondLst>
                                  <p:childTnLst>
                                    <p:set>
                                      <p:cBhvr>
                                        <p:cTn dur="1" fill="hold">
                                          <p:stCondLst>
                                            <p:cond delay="0"/>
                                          </p:stCondLst>
                                        </p:cTn>
                                        <p:tgtEl>
                                          <p:spTgt spid="177">
                                            <p:txEl>
                                              <p:pRg end="5" st="5"/>
                                            </p:txEl>
                                          </p:spTgt>
                                        </p:tgtEl>
                                        <p:attrNameLst>
                                          <p:attrName>style.visibility</p:attrName>
                                        </p:attrNameLst>
                                      </p:cBhvr>
                                      <p:to>
                                        <p:strVal val="visible"/>
                                      </p:to>
                                    </p:set>
                                    <p:animEffect filter="fade" transition="in">
                                      <p:cBhvr>
                                        <p:cTn dur="1000"/>
                                        <p:tgtEl>
                                          <p:spTgt spid="177">
                                            <p:txEl>
                                              <p:pRg end="5" st="5"/>
                                            </p:txEl>
                                          </p:spTgt>
                                        </p:tgtEl>
                                      </p:cBhvr>
                                    </p:animEffect>
                                  </p:childTnLst>
                                </p:cTn>
                              </p:par>
                              <p:par>
                                <p:cTn fill="hold" nodeType="withEffect" presetClass="entr" presetID="10" presetSubtype="0">
                                  <p:stCondLst>
                                    <p:cond delay="0"/>
                                  </p:stCondLst>
                                  <p:childTnLst>
                                    <p:set>
                                      <p:cBhvr>
                                        <p:cTn dur="1" fill="hold">
                                          <p:stCondLst>
                                            <p:cond delay="0"/>
                                          </p:stCondLst>
                                        </p:cTn>
                                        <p:tgtEl>
                                          <p:spTgt spid="177">
                                            <p:txEl>
                                              <p:pRg end="6" st="6"/>
                                            </p:txEl>
                                          </p:spTgt>
                                        </p:tgtEl>
                                        <p:attrNameLst>
                                          <p:attrName>style.visibility</p:attrName>
                                        </p:attrNameLst>
                                      </p:cBhvr>
                                      <p:to>
                                        <p:strVal val="visible"/>
                                      </p:to>
                                    </p:set>
                                    <p:animEffect filter="fade" transition="in">
                                      <p:cBhvr>
                                        <p:cTn dur="1000"/>
                                        <p:tgtEl>
                                          <p:spTgt spid="177">
                                            <p:txEl>
                                              <p:pRg end="6" st="6"/>
                                            </p:txEl>
                                          </p:spTgt>
                                        </p:tgtEl>
                                      </p:cBhvr>
                                    </p:animEffect>
                                  </p:childTnLst>
                                </p:cTn>
                              </p:par>
                              <p:par>
                                <p:cTn fill="hold" nodeType="withEffect" presetClass="entr" presetID="10" presetSubtype="0">
                                  <p:stCondLst>
                                    <p:cond delay="0"/>
                                  </p:stCondLst>
                                  <p:childTnLst>
                                    <p:set>
                                      <p:cBhvr>
                                        <p:cTn dur="1" fill="hold">
                                          <p:stCondLst>
                                            <p:cond delay="0"/>
                                          </p:stCondLst>
                                        </p:cTn>
                                        <p:tgtEl>
                                          <p:spTgt spid="177">
                                            <p:txEl>
                                              <p:pRg end="7" st="7"/>
                                            </p:txEl>
                                          </p:spTgt>
                                        </p:tgtEl>
                                        <p:attrNameLst>
                                          <p:attrName>style.visibility</p:attrName>
                                        </p:attrNameLst>
                                      </p:cBhvr>
                                      <p:to>
                                        <p:strVal val="visible"/>
                                      </p:to>
                                    </p:set>
                                    <p:animEffect filter="fade" transition="in">
                                      <p:cBhvr>
                                        <p:cTn dur="1000"/>
                                        <p:tgtEl>
                                          <p:spTgt spid="177">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177">
                                            <p:txEl>
                                              <p:pRg end="8" st="8"/>
                                            </p:txEl>
                                          </p:spTgt>
                                        </p:tgtEl>
                                        <p:attrNameLst>
                                          <p:attrName>style.visibility</p:attrName>
                                        </p:attrNameLst>
                                      </p:cBhvr>
                                      <p:to>
                                        <p:strVal val="visible"/>
                                      </p:to>
                                    </p:set>
                                    <p:animEffect filter="fade" transition="in">
                                      <p:cBhvr>
                                        <p:cTn dur="1000"/>
                                        <p:tgtEl>
                                          <p:spTgt spid="177">
                                            <p:txEl>
                                              <p:pRg end="8" st="8"/>
                                            </p:txEl>
                                          </p:spTgt>
                                        </p:tgtEl>
                                      </p:cBhvr>
                                    </p:animEffect>
                                  </p:childTnLst>
                                </p:cTn>
                              </p:par>
                              <p:par>
                                <p:cTn fill="hold" nodeType="withEffect" presetClass="entr" presetID="10" presetSubtype="0">
                                  <p:stCondLst>
                                    <p:cond delay="0"/>
                                  </p:stCondLst>
                                  <p:childTnLst>
                                    <p:set>
                                      <p:cBhvr>
                                        <p:cTn dur="1" fill="hold">
                                          <p:stCondLst>
                                            <p:cond delay="0"/>
                                          </p:stCondLst>
                                        </p:cTn>
                                        <p:tgtEl>
                                          <p:spTgt spid="177">
                                            <p:txEl>
                                              <p:pRg end="9" st="9"/>
                                            </p:txEl>
                                          </p:spTgt>
                                        </p:tgtEl>
                                        <p:attrNameLst>
                                          <p:attrName>style.visibility</p:attrName>
                                        </p:attrNameLst>
                                      </p:cBhvr>
                                      <p:to>
                                        <p:strVal val="visible"/>
                                      </p:to>
                                    </p:set>
                                    <p:animEffect filter="fade" transition="in">
                                      <p:cBhvr>
                                        <p:cTn dur="1000"/>
                                        <p:tgtEl>
                                          <p:spTgt spid="177">
                                            <p:txEl>
                                              <p:pRg end="9" st="9"/>
                                            </p:txEl>
                                          </p:spTgt>
                                        </p:tgtEl>
                                      </p:cBhvr>
                                    </p:animEffect>
                                  </p:childTnLst>
                                </p:cTn>
                              </p:par>
                              <p:par>
                                <p:cTn fill="hold" nodeType="withEffect" presetClass="entr" presetID="10" presetSubtype="0">
                                  <p:stCondLst>
                                    <p:cond delay="0"/>
                                  </p:stCondLst>
                                  <p:childTnLst>
                                    <p:set>
                                      <p:cBhvr>
                                        <p:cTn dur="1" fill="hold">
                                          <p:stCondLst>
                                            <p:cond delay="0"/>
                                          </p:stCondLst>
                                        </p:cTn>
                                        <p:tgtEl>
                                          <p:spTgt spid="177">
                                            <p:txEl>
                                              <p:pRg end="10" st="10"/>
                                            </p:txEl>
                                          </p:spTgt>
                                        </p:tgtEl>
                                        <p:attrNameLst>
                                          <p:attrName>style.visibility</p:attrName>
                                        </p:attrNameLst>
                                      </p:cBhvr>
                                      <p:to>
                                        <p:strVal val="visible"/>
                                      </p:to>
                                    </p:set>
                                    <p:animEffect filter="fade" transition="in">
                                      <p:cBhvr>
                                        <p:cTn dur="1000"/>
                                        <p:tgtEl>
                                          <p:spTgt spid="177">
                                            <p:txEl>
                                              <p:pRg end="10" st="10"/>
                                            </p:txEl>
                                          </p:spTgt>
                                        </p:tgtEl>
                                      </p:cBhvr>
                                    </p:animEffect>
                                  </p:childTnLst>
                                </p:cTn>
                              </p:par>
                              <p:par>
                                <p:cTn fill="hold" nodeType="withEffect" presetClass="entr" presetID="10" presetSubtype="0">
                                  <p:stCondLst>
                                    <p:cond delay="0"/>
                                  </p:stCondLst>
                                  <p:childTnLst>
                                    <p:set>
                                      <p:cBhvr>
                                        <p:cTn dur="1" fill="hold">
                                          <p:stCondLst>
                                            <p:cond delay="0"/>
                                          </p:stCondLst>
                                        </p:cTn>
                                        <p:tgtEl>
                                          <p:spTgt spid="177">
                                            <p:txEl>
                                              <p:pRg end="11" st="11"/>
                                            </p:txEl>
                                          </p:spTgt>
                                        </p:tgtEl>
                                        <p:attrNameLst>
                                          <p:attrName>style.visibility</p:attrName>
                                        </p:attrNameLst>
                                      </p:cBhvr>
                                      <p:to>
                                        <p:strVal val="visible"/>
                                      </p:to>
                                    </p:set>
                                    <p:animEffect filter="fade" transition="in">
                                      <p:cBhvr>
                                        <p:cTn dur="1000"/>
                                        <p:tgtEl>
                                          <p:spTgt spid="177">
                                            <p:txEl>
                                              <p:pRg end="11" st="11"/>
                                            </p:txEl>
                                          </p:spTgt>
                                        </p:tgtEl>
                                      </p:cBhvr>
                                    </p:animEffect>
                                  </p:childTnLst>
                                </p:cTn>
                              </p:par>
                              <p:par>
                                <p:cTn fill="hold" nodeType="withEffect" presetClass="entr" presetID="10" presetSubtype="0">
                                  <p:stCondLst>
                                    <p:cond delay="0"/>
                                  </p:stCondLst>
                                  <p:childTnLst>
                                    <p:set>
                                      <p:cBhvr>
                                        <p:cTn dur="1" fill="hold">
                                          <p:stCondLst>
                                            <p:cond delay="0"/>
                                          </p:stCondLst>
                                        </p:cTn>
                                        <p:tgtEl>
                                          <p:spTgt spid="177">
                                            <p:txEl>
                                              <p:pRg end="12" st="12"/>
                                            </p:txEl>
                                          </p:spTgt>
                                        </p:tgtEl>
                                        <p:attrNameLst>
                                          <p:attrName>style.visibility</p:attrName>
                                        </p:attrNameLst>
                                      </p:cBhvr>
                                      <p:to>
                                        <p:strVal val="visible"/>
                                      </p:to>
                                    </p:set>
                                    <p:animEffect filter="fade" transition="in">
                                      <p:cBhvr>
                                        <p:cTn dur="1000"/>
                                        <p:tgtEl>
                                          <p:spTgt spid="177">
                                            <p:txEl>
                                              <p:pRg end="12" st="12"/>
                                            </p:txEl>
                                          </p:spTgt>
                                        </p:tgtEl>
                                      </p:cBhvr>
                                    </p:animEffect>
                                  </p:childTnLst>
                                </p:cTn>
                              </p:par>
                              <p:par>
                                <p:cTn fill="hold" nodeType="withEffect" presetClass="entr" presetID="10" presetSubtype="0">
                                  <p:stCondLst>
                                    <p:cond delay="0"/>
                                  </p:stCondLst>
                                  <p:childTnLst>
                                    <p:set>
                                      <p:cBhvr>
                                        <p:cTn dur="1" fill="hold">
                                          <p:stCondLst>
                                            <p:cond delay="0"/>
                                          </p:stCondLst>
                                        </p:cTn>
                                        <p:tgtEl>
                                          <p:spTgt spid="177">
                                            <p:txEl>
                                              <p:pRg end="13" st="13"/>
                                            </p:txEl>
                                          </p:spTgt>
                                        </p:tgtEl>
                                        <p:attrNameLst>
                                          <p:attrName>style.visibility</p:attrName>
                                        </p:attrNameLst>
                                      </p:cBhvr>
                                      <p:to>
                                        <p:strVal val="visible"/>
                                      </p:to>
                                    </p:set>
                                    <p:animEffect filter="fade" transition="in">
                                      <p:cBhvr>
                                        <p:cTn dur="1000"/>
                                        <p:tgtEl>
                                          <p:spTgt spid="177">
                                            <p:txEl>
                                              <p:pRg end="13" st="13"/>
                                            </p:txEl>
                                          </p:spTgt>
                                        </p:tgtEl>
                                      </p:cBhvr>
                                    </p:animEffect>
                                  </p:childTnLst>
                                </p:cTn>
                              </p:par>
                              <p:par>
                                <p:cTn fill="hold" nodeType="withEffect" presetClass="entr" presetID="10" presetSubtype="0">
                                  <p:stCondLst>
                                    <p:cond delay="0"/>
                                  </p:stCondLst>
                                  <p:childTnLst>
                                    <p:set>
                                      <p:cBhvr>
                                        <p:cTn dur="1" fill="hold">
                                          <p:stCondLst>
                                            <p:cond delay="0"/>
                                          </p:stCondLst>
                                        </p:cTn>
                                        <p:tgtEl>
                                          <p:spTgt spid="177">
                                            <p:txEl>
                                              <p:pRg end="14" st="14"/>
                                            </p:txEl>
                                          </p:spTgt>
                                        </p:tgtEl>
                                        <p:attrNameLst>
                                          <p:attrName>style.visibility</p:attrName>
                                        </p:attrNameLst>
                                      </p:cBhvr>
                                      <p:to>
                                        <p:strVal val="visible"/>
                                      </p:to>
                                    </p:set>
                                    <p:animEffect filter="fade" transition="in">
                                      <p:cBhvr>
                                        <p:cTn dur="1000"/>
                                        <p:tgtEl>
                                          <p:spTgt spid="177">
                                            <p:txEl>
                                              <p:pRg end="14" st="14"/>
                                            </p:txEl>
                                          </p:spTgt>
                                        </p:tgtEl>
                                      </p:cBhvr>
                                    </p:animEffect>
                                  </p:childTnLst>
                                </p:cTn>
                              </p:par>
                              <p:par>
                                <p:cTn fill="hold" nodeType="withEffect" presetClass="entr" presetID="10" presetSubtype="0">
                                  <p:stCondLst>
                                    <p:cond delay="0"/>
                                  </p:stCondLst>
                                  <p:childTnLst>
                                    <p:set>
                                      <p:cBhvr>
                                        <p:cTn dur="1" fill="hold">
                                          <p:stCondLst>
                                            <p:cond delay="0"/>
                                          </p:stCondLst>
                                        </p:cTn>
                                        <p:tgtEl>
                                          <p:spTgt spid="177">
                                            <p:txEl>
                                              <p:pRg end="15" st="15"/>
                                            </p:txEl>
                                          </p:spTgt>
                                        </p:tgtEl>
                                        <p:attrNameLst>
                                          <p:attrName>style.visibility</p:attrName>
                                        </p:attrNameLst>
                                      </p:cBhvr>
                                      <p:to>
                                        <p:strVal val="visible"/>
                                      </p:to>
                                    </p:set>
                                    <p:animEffect filter="fade" transition="in">
                                      <p:cBhvr>
                                        <p:cTn dur="1000"/>
                                        <p:tgtEl>
                                          <p:spTgt spid="177">
                                            <p:txEl>
                                              <p:pRg end="15" st="15"/>
                                            </p:txEl>
                                          </p:spTgt>
                                        </p:tgtEl>
                                      </p:cBhvr>
                                    </p:animEffect>
                                  </p:childTnLst>
                                </p:cTn>
                              </p:par>
                              <p:par>
                                <p:cTn fill="hold" nodeType="withEffect" presetClass="entr" presetID="10" presetSubtype="0">
                                  <p:stCondLst>
                                    <p:cond delay="0"/>
                                  </p:stCondLst>
                                  <p:childTnLst>
                                    <p:set>
                                      <p:cBhvr>
                                        <p:cTn dur="1" fill="hold">
                                          <p:stCondLst>
                                            <p:cond delay="0"/>
                                          </p:stCondLst>
                                        </p:cTn>
                                        <p:tgtEl>
                                          <p:spTgt spid="177">
                                            <p:txEl>
                                              <p:pRg end="16" st="16"/>
                                            </p:txEl>
                                          </p:spTgt>
                                        </p:tgtEl>
                                        <p:attrNameLst>
                                          <p:attrName>style.visibility</p:attrName>
                                        </p:attrNameLst>
                                      </p:cBhvr>
                                      <p:to>
                                        <p:strVal val="visible"/>
                                      </p:to>
                                    </p:set>
                                    <p:animEffect filter="fade" transition="in">
                                      <p:cBhvr>
                                        <p:cTn dur="1000"/>
                                        <p:tgtEl>
                                          <p:spTgt spid="177">
                                            <p:txEl>
                                              <p:pRg end="16" st="16"/>
                                            </p:txEl>
                                          </p:spTgt>
                                        </p:tgtEl>
                                      </p:cBhvr>
                                    </p:animEffect>
                                  </p:childTnLst>
                                </p:cTn>
                              </p:par>
                              <p:par>
                                <p:cTn fill="hold" nodeType="withEffect" presetClass="entr" presetID="10" presetSubtype="0">
                                  <p:stCondLst>
                                    <p:cond delay="0"/>
                                  </p:stCondLst>
                                  <p:childTnLst>
                                    <p:set>
                                      <p:cBhvr>
                                        <p:cTn dur="1" fill="hold">
                                          <p:stCondLst>
                                            <p:cond delay="0"/>
                                          </p:stCondLst>
                                        </p:cTn>
                                        <p:tgtEl>
                                          <p:spTgt spid="177">
                                            <p:txEl>
                                              <p:pRg end="17" st="17"/>
                                            </p:txEl>
                                          </p:spTgt>
                                        </p:tgtEl>
                                        <p:attrNameLst>
                                          <p:attrName>style.visibility</p:attrName>
                                        </p:attrNameLst>
                                      </p:cBhvr>
                                      <p:to>
                                        <p:strVal val="visible"/>
                                      </p:to>
                                    </p:set>
                                    <p:animEffect filter="fade" transition="in">
                                      <p:cBhvr>
                                        <p:cTn dur="1000"/>
                                        <p:tgtEl>
                                          <p:spTgt spid="177">
                                            <p:txEl>
                                              <p:pRg end="17" st="17"/>
                                            </p:txEl>
                                          </p:spTgt>
                                        </p:tgtEl>
                                      </p:cBhvr>
                                    </p:animEffect>
                                  </p:childTnLst>
                                </p:cTn>
                              </p:par>
                              <p:par>
                                <p:cTn fill="hold" nodeType="withEffect" presetClass="entr" presetID="10" presetSubtype="0">
                                  <p:stCondLst>
                                    <p:cond delay="0"/>
                                  </p:stCondLst>
                                  <p:childTnLst>
                                    <p:set>
                                      <p:cBhvr>
                                        <p:cTn dur="1" fill="hold">
                                          <p:stCondLst>
                                            <p:cond delay="0"/>
                                          </p:stCondLst>
                                        </p:cTn>
                                        <p:tgtEl>
                                          <p:spTgt spid="177">
                                            <p:txEl>
                                              <p:pRg end="18" st="18"/>
                                            </p:txEl>
                                          </p:spTgt>
                                        </p:tgtEl>
                                        <p:attrNameLst>
                                          <p:attrName>style.visibility</p:attrName>
                                        </p:attrNameLst>
                                      </p:cBhvr>
                                      <p:to>
                                        <p:strVal val="visible"/>
                                      </p:to>
                                    </p:set>
                                    <p:animEffect filter="fade" transition="in">
                                      <p:cBhvr>
                                        <p:cTn dur="1000"/>
                                        <p:tgtEl>
                                          <p:spTgt spid="177">
                                            <p:txEl>
                                              <p:pRg end="18" st="18"/>
                                            </p:txEl>
                                          </p:spTgt>
                                        </p:tgtEl>
                                      </p:cBhvr>
                                    </p:animEffect>
                                  </p:childTnLst>
                                </p:cTn>
                              </p:par>
                              <p:par>
                                <p:cTn fill="hold" nodeType="withEffect" presetClass="entr" presetID="10" presetSubtype="0">
                                  <p:stCondLst>
                                    <p:cond delay="0"/>
                                  </p:stCondLst>
                                  <p:childTnLst>
                                    <p:set>
                                      <p:cBhvr>
                                        <p:cTn dur="1" fill="hold">
                                          <p:stCondLst>
                                            <p:cond delay="0"/>
                                          </p:stCondLst>
                                        </p:cTn>
                                        <p:tgtEl>
                                          <p:spTgt spid="177">
                                            <p:txEl>
                                              <p:pRg end="19" st="19"/>
                                            </p:txEl>
                                          </p:spTgt>
                                        </p:tgtEl>
                                        <p:attrNameLst>
                                          <p:attrName>style.visibility</p:attrName>
                                        </p:attrNameLst>
                                      </p:cBhvr>
                                      <p:to>
                                        <p:strVal val="visible"/>
                                      </p:to>
                                    </p:set>
                                    <p:animEffect filter="fade" transition="in">
                                      <p:cBhvr>
                                        <p:cTn dur="1000"/>
                                        <p:tgtEl>
                                          <p:spTgt spid="177">
                                            <p:txEl>
                                              <p:pRg end="19" st="19"/>
                                            </p:txEl>
                                          </p:spTgt>
                                        </p:tgtEl>
                                      </p:cBhvr>
                                    </p:animEffect>
                                  </p:childTnLst>
                                </p:cTn>
                              </p:par>
                              <p:par>
                                <p:cTn fill="hold" nodeType="withEffect" presetClass="entr" presetID="10" presetSubtype="0">
                                  <p:stCondLst>
                                    <p:cond delay="0"/>
                                  </p:stCondLst>
                                  <p:childTnLst>
                                    <p:set>
                                      <p:cBhvr>
                                        <p:cTn dur="1" fill="hold">
                                          <p:stCondLst>
                                            <p:cond delay="0"/>
                                          </p:stCondLst>
                                        </p:cTn>
                                        <p:tgtEl>
                                          <p:spTgt spid="177">
                                            <p:txEl>
                                              <p:pRg end="20" st="20"/>
                                            </p:txEl>
                                          </p:spTgt>
                                        </p:tgtEl>
                                        <p:attrNameLst>
                                          <p:attrName>style.visibility</p:attrName>
                                        </p:attrNameLst>
                                      </p:cBhvr>
                                      <p:to>
                                        <p:strVal val="visible"/>
                                      </p:to>
                                    </p:set>
                                    <p:animEffect filter="fade" transition="in">
                                      <p:cBhvr>
                                        <p:cTn dur="1000"/>
                                        <p:tgtEl>
                                          <p:spTgt spid="177">
                                            <p:txEl>
                                              <p:pRg end="20" st="20"/>
                                            </p:txEl>
                                          </p:spTgt>
                                        </p:tgtEl>
                                      </p:cBhvr>
                                    </p:animEffect>
                                  </p:childTnLst>
                                </p:cTn>
                              </p:par>
                              <p:par>
                                <p:cTn fill="hold" nodeType="withEffect" presetClass="entr" presetID="10" presetSubtype="0">
                                  <p:stCondLst>
                                    <p:cond delay="0"/>
                                  </p:stCondLst>
                                  <p:childTnLst>
                                    <p:set>
                                      <p:cBhvr>
                                        <p:cTn dur="1" fill="hold">
                                          <p:stCondLst>
                                            <p:cond delay="0"/>
                                          </p:stCondLst>
                                        </p:cTn>
                                        <p:tgtEl>
                                          <p:spTgt spid="177">
                                            <p:txEl>
                                              <p:pRg end="21" st="21"/>
                                            </p:txEl>
                                          </p:spTgt>
                                        </p:tgtEl>
                                        <p:attrNameLst>
                                          <p:attrName>style.visibility</p:attrName>
                                        </p:attrNameLst>
                                      </p:cBhvr>
                                      <p:to>
                                        <p:strVal val="visible"/>
                                      </p:to>
                                    </p:set>
                                    <p:animEffect filter="fade" transition="in">
                                      <p:cBhvr>
                                        <p:cTn dur="1000"/>
                                        <p:tgtEl>
                                          <p:spTgt spid="177">
                                            <p:txEl>
                                              <p:pRg end="21" st="21"/>
                                            </p:txEl>
                                          </p:spTgt>
                                        </p:tgtEl>
                                      </p:cBhvr>
                                    </p:animEffect>
                                  </p:childTnLst>
                                </p:cTn>
                              </p:par>
                              <p:par>
                                <p:cTn fill="hold" nodeType="withEffect" presetClass="entr" presetID="10" presetSubtype="0">
                                  <p:stCondLst>
                                    <p:cond delay="0"/>
                                  </p:stCondLst>
                                  <p:childTnLst>
                                    <p:set>
                                      <p:cBhvr>
                                        <p:cTn dur="1" fill="hold">
                                          <p:stCondLst>
                                            <p:cond delay="0"/>
                                          </p:stCondLst>
                                        </p:cTn>
                                        <p:tgtEl>
                                          <p:spTgt spid="177">
                                            <p:txEl>
                                              <p:pRg end="22" st="22"/>
                                            </p:txEl>
                                          </p:spTgt>
                                        </p:tgtEl>
                                        <p:attrNameLst>
                                          <p:attrName>style.visibility</p:attrName>
                                        </p:attrNameLst>
                                      </p:cBhvr>
                                      <p:to>
                                        <p:strVal val="visible"/>
                                      </p:to>
                                    </p:set>
                                    <p:animEffect filter="fade" transition="in">
                                      <p:cBhvr>
                                        <p:cTn dur="1000"/>
                                        <p:tgtEl>
                                          <p:spTgt spid="177">
                                            <p:txEl>
                                              <p:pRg end="22" st="22"/>
                                            </p:txEl>
                                          </p:spTgt>
                                        </p:tgtEl>
                                      </p:cBhvr>
                                    </p:animEffect>
                                  </p:childTnLst>
                                </p:cTn>
                              </p:par>
                              <p:par>
                                <p:cTn fill="hold" nodeType="withEffect" presetClass="entr" presetID="10" presetSubtype="0">
                                  <p:stCondLst>
                                    <p:cond delay="0"/>
                                  </p:stCondLst>
                                  <p:childTnLst>
                                    <p:set>
                                      <p:cBhvr>
                                        <p:cTn dur="1" fill="hold">
                                          <p:stCondLst>
                                            <p:cond delay="0"/>
                                          </p:stCondLst>
                                        </p:cTn>
                                        <p:tgtEl>
                                          <p:spTgt spid="177">
                                            <p:txEl>
                                              <p:pRg end="23" st="23"/>
                                            </p:txEl>
                                          </p:spTgt>
                                        </p:tgtEl>
                                        <p:attrNameLst>
                                          <p:attrName>style.visibility</p:attrName>
                                        </p:attrNameLst>
                                      </p:cBhvr>
                                      <p:to>
                                        <p:strVal val="visible"/>
                                      </p:to>
                                    </p:set>
                                    <p:animEffect filter="fade" transition="in">
                                      <p:cBhvr>
                                        <p:cTn dur="1000"/>
                                        <p:tgtEl>
                                          <p:spTgt spid="177">
                                            <p:txEl>
                                              <p:pRg end="23" st="23"/>
                                            </p:txEl>
                                          </p:spTgt>
                                        </p:tgtEl>
                                      </p:cBhvr>
                                    </p:animEffect>
                                  </p:childTnLst>
                                </p:cTn>
                              </p:par>
                              <p:par>
                                <p:cTn fill="hold" nodeType="withEffect" presetClass="entr" presetID="10" presetSubtype="0">
                                  <p:stCondLst>
                                    <p:cond delay="0"/>
                                  </p:stCondLst>
                                  <p:childTnLst>
                                    <p:set>
                                      <p:cBhvr>
                                        <p:cTn dur="1" fill="hold">
                                          <p:stCondLst>
                                            <p:cond delay="0"/>
                                          </p:stCondLst>
                                        </p:cTn>
                                        <p:tgtEl>
                                          <p:spTgt spid="177">
                                            <p:txEl>
                                              <p:pRg end="24" st="24"/>
                                            </p:txEl>
                                          </p:spTgt>
                                        </p:tgtEl>
                                        <p:attrNameLst>
                                          <p:attrName>style.visibility</p:attrName>
                                        </p:attrNameLst>
                                      </p:cBhvr>
                                      <p:to>
                                        <p:strVal val="visible"/>
                                      </p:to>
                                    </p:set>
                                    <p:animEffect filter="fade" transition="in">
                                      <p:cBhvr>
                                        <p:cTn dur="1000"/>
                                        <p:tgtEl>
                                          <p:spTgt spid="177">
                                            <p:txEl>
                                              <p:pRg end="24" st="24"/>
                                            </p:txEl>
                                          </p:spTgt>
                                        </p:tgtEl>
                                      </p:cBhvr>
                                    </p:animEffect>
                                  </p:childTnLst>
                                </p:cTn>
                              </p:par>
                              <p:par>
                                <p:cTn fill="hold" nodeType="withEffect" presetClass="entr" presetID="10" presetSubtype="0">
                                  <p:stCondLst>
                                    <p:cond delay="0"/>
                                  </p:stCondLst>
                                  <p:childTnLst>
                                    <p:set>
                                      <p:cBhvr>
                                        <p:cTn dur="1" fill="hold">
                                          <p:stCondLst>
                                            <p:cond delay="0"/>
                                          </p:stCondLst>
                                        </p:cTn>
                                        <p:tgtEl>
                                          <p:spTgt spid="177">
                                            <p:txEl>
                                              <p:pRg end="25" st="25"/>
                                            </p:txEl>
                                          </p:spTgt>
                                        </p:tgtEl>
                                        <p:attrNameLst>
                                          <p:attrName>style.visibility</p:attrName>
                                        </p:attrNameLst>
                                      </p:cBhvr>
                                      <p:to>
                                        <p:strVal val="visible"/>
                                      </p:to>
                                    </p:set>
                                    <p:animEffect filter="fade" transition="in">
                                      <p:cBhvr>
                                        <p:cTn dur="1000"/>
                                        <p:tgtEl>
                                          <p:spTgt spid="177">
                                            <p:txEl>
                                              <p:pRg end="25" st="25"/>
                                            </p:txEl>
                                          </p:spTgt>
                                        </p:tgtEl>
                                      </p:cBhvr>
                                    </p:animEffect>
                                  </p:childTnLst>
                                </p:cTn>
                              </p:par>
                              <p:par>
                                <p:cTn fill="hold" nodeType="withEffect" presetClass="entr" presetID="10" presetSubtype="0">
                                  <p:stCondLst>
                                    <p:cond delay="0"/>
                                  </p:stCondLst>
                                  <p:childTnLst>
                                    <p:set>
                                      <p:cBhvr>
                                        <p:cTn dur="1" fill="hold">
                                          <p:stCondLst>
                                            <p:cond delay="0"/>
                                          </p:stCondLst>
                                        </p:cTn>
                                        <p:tgtEl>
                                          <p:spTgt spid="177">
                                            <p:txEl>
                                              <p:pRg end="26" st="26"/>
                                            </p:txEl>
                                          </p:spTgt>
                                        </p:tgtEl>
                                        <p:attrNameLst>
                                          <p:attrName>style.visibility</p:attrName>
                                        </p:attrNameLst>
                                      </p:cBhvr>
                                      <p:to>
                                        <p:strVal val="visible"/>
                                      </p:to>
                                    </p:set>
                                    <p:animEffect filter="fade" transition="in">
                                      <p:cBhvr>
                                        <p:cTn dur="1000"/>
                                        <p:tgtEl>
                                          <p:spTgt spid="177">
                                            <p:txEl>
                                              <p:pRg end="26" st="26"/>
                                            </p:txEl>
                                          </p:spTgt>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78">
                                            <p:txEl>
                                              <p:pRg end="0" st="0"/>
                                            </p:txEl>
                                          </p:spTgt>
                                        </p:tgtEl>
                                        <p:attrNameLst>
                                          <p:attrName>style.visibility</p:attrName>
                                        </p:attrNameLst>
                                      </p:cBhvr>
                                      <p:to>
                                        <p:strVal val="visible"/>
                                      </p:to>
                                    </p:set>
                                    <p:animEffect filter="fade" transition="in">
                                      <p:cBhvr>
                                        <p:cTn dur="1000"/>
                                        <p:tgtEl>
                                          <p:spTgt spid="178">
                                            <p:txEl>
                                              <p:pRg end="0" st="0"/>
                                            </p:txEl>
                                          </p:spTgt>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78">
                                            <p:txEl>
                                              <p:pRg end="1" st="1"/>
                                            </p:txEl>
                                          </p:spTgt>
                                        </p:tgtEl>
                                        <p:attrNameLst>
                                          <p:attrName>style.visibility</p:attrName>
                                        </p:attrNameLst>
                                      </p:cBhvr>
                                      <p:to>
                                        <p:strVal val="visible"/>
                                      </p:to>
                                    </p:set>
                                    <p:animEffect filter="fade" transition="in">
                                      <p:cBhvr>
                                        <p:cTn dur="1000"/>
                                        <p:tgtEl>
                                          <p:spTgt spid="178">
                                            <p:txEl>
                                              <p:pRg end="1" st="1"/>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78">
                                            <p:txEl>
                                              <p:pRg end="2" st="2"/>
                                            </p:txEl>
                                          </p:spTgt>
                                        </p:tgtEl>
                                        <p:attrNameLst>
                                          <p:attrName>style.visibility</p:attrName>
                                        </p:attrNameLst>
                                      </p:cBhvr>
                                      <p:to>
                                        <p:strVal val="visible"/>
                                      </p:to>
                                    </p:set>
                                    <p:animEffect filter="fade" transition="in">
                                      <p:cBhvr>
                                        <p:cTn dur="1000"/>
                                        <p:tgtEl>
                                          <p:spTgt spid="178">
                                            <p:txEl>
                                              <p:pRg end="2" st="2"/>
                                            </p:txEl>
                                          </p:spTgt>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78">
                                            <p:txEl>
                                              <p:pRg end="3" st="3"/>
                                            </p:txEl>
                                          </p:spTgt>
                                        </p:tgtEl>
                                        <p:attrNameLst>
                                          <p:attrName>style.visibility</p:attrName>
                                        </p:attrNameLst>
                                      </p:cBhvr>
                                      <p:to>
                                        <p:strVal val="visible"/>
                                      </p:to>
                                    </p:set>
                                    <p:animEffect filter="fade" transition="in">
                                      <p:cBhvr>
                                        <p:cTn dur="1000"/>
                                        <p:tgtEl>
                                          <p:spTgt spid="178">
                                            <p:txEl>
                                              <p:pRg end="3" st="3"/>
                                            </p:txEl>
                                          </p:spTgt>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178">
                                            <p:txEl>
                                              <p:pRg end="4" st="4"/>
                                            </p:txEl>
                                          </p:spTgt>
                                        </p:tgtEl>
                                        <p:attrNameLst>
                                          <p:attrName>style.visibility</p:attrName>
                                        </p:attrNameLst>
                                      </p:cBhvr>
                                      <p:to>
                                        <p:strVal val="visible"/>
                                      </p:to>
                                    </p:set>
                                    <p:animEffect filter="fade" transition="in">
                                      <p:cBhvr>
                                        <p:cTn dur="1000"/>
                                        <p:tgtEl>
                                          <p:spTgt spid="178">
                                            <p:txEl>
                                              <p:pRg end="4" st="4"/>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178">
                                            <p:txEl>
                                              <p:pRg end="5" st="5"/>
                                            </p:txEl>
                                          </p:spTgt>
                                        </p:tgtEl>
                                        <p:attrNameLst>
                                          <p:attrName>style.visibility</p:attrName>
                                        </p:attrNameLst>
                                      </p:cBhvr>
                                      <p:to>
                                        <p:strVal val="visible"/>
                                      </p:to>
                                    </p:set>
                                    <p:animEffect filter="fade" transition="in">
                                      <p:cBhvr>
                                        <p:cTn dur="1000"/>
                                        <p:tgtEl>
                                          <p:spTgt spid="178">
                                            <p:txEl>
                                              <p:pRg end="5" st="5"/>
                                            </p:txEl>
                                          </p:spTgt>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178">
                                            <p:txEl>
                                              <p:pRg end="6" st="6"/>
                                            </p:txEl>
                                          </p:spTgt>
                                        </p:tgtEl>
                                        <p:attrNameLst>
                                          <p:attrName>style.visibility</p:attrName>
                                        </p:attrNameLst>
                                      </p:cBhvr>
                                      <p:to>
                                        <p:strVal val="visible"/>
                                      </p:to>
                                    </p:set>
                                    <p:animEffect filter="fade" transition="in">
                                      <p:cBhvr>
                                        <p:cTn dur="1000"/>
                                        <p:tgtEl>
                                          <p:spTgt spid="178">
                                            <p:txEl>
                                              <p:pRg end="6" st="6"/>
                                            </p:txEl>
                                          </p:spTgt>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178">
                                            <p:txEl>
                                              <p:pRg end="7" st="7"/>
                                            </p:txEl>
                                          </p:spTgt>
                                        </p:tgtEl>
                                        <p:attrNameLst>
                                          <p:attrName>style.visibility</p:attrName>
                                        </p:attrNameLst>
                                      </p:cBhvr>
                                      <p:to>
                                        <p:strVal val="visible"/>
                                      </p:to>
                                    </p:set>
                                    <p:animEffect filter="fade" transition="in">
                                      <p:cBhvr>
                                        <p:cTn dur="1000"/>
                                        <p:tgtEl>
                                          <p:spTgt spid="178">
                                            <p:txEl>
                                              <p:pRg end="7" st="7"/>
                                            </p:txEl>
                                          </p:spTgt>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178">
                                            <p:txEl>
                                              <p:pRg end="8" st="8"/>
                                            </p:txEl>
                                          </p:spTgt>
                                        </p:tgtEl>
                                        <p:attrNameLst>
                                          <p:attrName>style.visibility</p:attrName>
                                        </p:attrNameLst>
                                      </p:cBhvr>
                                      <p:to>
                                        <p:strVal val="visible"/>
                                      </p:to>
                                    </p:set>
                                    <p:animEffect filter="fade" transition="in">
                                      <p:cBhvr>
                                        <p:cTn dur="1000"/>
                                        <p:tgtEl>
                                          <p:spTgt spid="178">
                                            <p:txEl>
                                              <p:pRg end="8" st="8"/>
                                            </p:txEl>
                                          </p:spTgt>
                                        </p:tgtEl>
                                      </p:cBhvr>
                                    </p:animEffect>
                                  </p:childTnLst>
                                </p:cTn>
                              </p:par>
                            </p:childTnLst>
                          </p:cTn>
                        </p:par>
                        <p:par>
                          <p:cTn fill="hold">
                            <p:stCondLst>
                              <p:cond delay="10000"/>
                            </p:stCondLst>
                            <p:childTnLst>
                              <p:par>
                                <p:cTn fill="hold" nodeType="afterEffect" presetClass="entr" presetID="10" presetSubtype="0">
                                  <p:stCondLst>
                                    <p:cond delay="0"/>
                                  </p:stCondLst>
                                  <p:childTnLst>
                                    <p:set>
                                      <p:cBhvr>
                                        <p:cTn dur="1" fill="hold">
                                          <p:stCondLst>
                                            <p:cond delay="0"/>
                                          </p:stCondLst>
                                        </p:cTn>
                                        <p:tgtEl>
                                          <p:spTgt spid="178">
                                            <p:txEl>
                                              <p:pRg end="9" st="9"/>
                                            </p:txEl>
                                          </p:spTgt>
                                        </p:tgtEl>
                                        <p:attrNameLst>
                                          <p:attrName>style.visibility</p:attrName>
                                        </p:attrNameLst>
                                      </p:cBhvr>
                                      <p:to>
                                        <p:strVal val="visible"/>
                                      </p:to>
                                    </p:set>
                                    <p:animEffect filter="fade" transition="in">
                                      <p:cBhvr>
                                        <p:cTn dur="1000"/>
                                        <p:tgtEl>
                                          <p:spTgt spid="178">
                                            <p:txEl>
                                              <p:pRg end="9" st="9"/>
                                            </p:txEl>
                                          </p:spTgt>
                                        </p:tgtEl>
                                      </p:cBhvr>
                                    </p:animEffect>
                                  </p:childTnLst>
                                </p:cTn>
                              </p:par>
                            </p:childTnLst>
                          </p:cTn>
                        </p:par>
                        <p:par>
                          <p:cTn fill="hold">
                            <p:stCondLst>
                              <p:cond delay="11000"/>
                            </p:stCondLst>
                            <p:childTnLst>
                              <p:par>
                                <p:cTn fill="hold" nodeType="afterEffect" presetClass="entr" presetID="10" presetSubtype="0">
                                  <p:stCondLst>
                                    <p:cond delay="0"/>
                                  </p:stCondLst>
                                  <p:childTnLst>
                                    <p:set>
                                      <p:cBhvr>
                                        <p:cTn dur="1" fill="hold">
                                          <p:stCondLst>
                                            <p:cond delay="0"/>
                                          </p:stCondLst>
                                        </p:cTn>
                                        <p:tgtEl>
                                          <p:spTgt spid="178">
                                            <p:txEl>
                                              <p:pRg end="10" st="10"/>
                                            </p:txEl>
                                          </p:spTgt>
                                        </p:tgtEl>
                                        <p:attrNameLst>
                                          <p:attrName>style.visibility</p:attrName>
                                        </p:attrNameLst>
                                      </p:cBhvr>
                                      <p:to>
                                        <p:strVal val="visible"/>
                                      </p:to>
                                    </p:set>
                                    <p:animEffect filter="fade" transition="in">
                                      <p:cBhvr>
                                        <p:cTn dur="1000"/>
                                        <p:tgtEl>
                                          <p:spTgt spid="178">
                                            <p:txEl>
                                              <p:pRg end="10" st="10"/>
                                            </p:txEl>
                                          </p:spTgt>
                                        </p:tgtEl>
                                      </p:cBhvr>
                                    </p:animEffect>
                                  </p:childTnLst>
                                </p:cTn>
                              </p:par>
                            </p:childTnLst>
                          </p:cTn>
                        </p:par>
                        <p:par>
                          <p:cTn fill="hold">
                            <p:stCondLst>
                              <p:cond delay="12000"/>
                            </p:stCondLst>
                            <p:childTnLst>
                              <p:par>
                                <p:cTn fill="hold" nodeType="afterEffect" presetClass="entr" presetID="10" presetSubtype="0">
                                  <p:stCondLst>
                                    <p:cond delay="0"/>
                                  </p:stCondLst>
                                  <p:childTnLst>
                                    <p:set>
                                      <p:cBhvr>
                                        <p:cTn dur="1" fill="hold">
                                          <p:stCondLst>
                                            <p:cond delay="0"/>
                                          </p:stCondLst>
                                        </p:cTn>
                                        <p:tgtEl>
                                          <p:spTgt spid="178">
                                            <p:txEl>
                                              <p:pRg end="11" st="11"/>
                                            </p:txEl>
                                          </p:spTgt>
                                        </p:tgtEl>
                                        <p:attrNameLst>
                                          <p:attrName>style.visibility</p:attrName>
                                        </p:attrNameLst>
                                      </p:cBhvr>
                                      <p:to>
                                        <p:strVal val="visible"/>
                                      </p:to>
                                    </p:set>
                                    <p:animEffect filter="fade" transition="in">
                                      <p:cBhvr>
                                        <p:cTn dur="1000"/>
                                        <p:tgtEl>
                                          <p:spTgt spid="178">
                                            <p:txEl>
                                              <p:pRg end="11" st="11"/>
                                            </p:txEl>
                                          </p:spTgt>
                                        </p:tgtEl>
                                      </p:cBhvr>
                                    </p:animEffect>
                                  </p:childTnLst>
                                </p:cTn>
                              </p:par>
                            </p:childTnLst>
                          </p:cTn>
                        </p:par>
                        <p:par>
                          <p:cTn fill="hold">
                            <p:stCondLst>
                              <p:cond delay="13000"/>
                            </p:stCondLst>
                            <p:childTnLst>
                              <p:par>
                                <p:cTn fill="hold" nodeType="afterEffect" presetClass="entr" presetID="10" presetSubtype="0">
                                  <p:stCondLst>
                                    <p:cond delay="0"/>
                                  </p:stCondLst>
                                  <p:childTnLst>
                                    <p:set>
                                      <p:cBhvr>
                                        <p:cTn dur="1" fill="hold">
                                          <p:stCondLst>
                                            <p:cond delay="0"/>
                                          </p:stCondLst>
                                        </p:cTn>
                                        <p:tgtEl>
                                          <p:spTgt spid="178">
                                            <p:txEl>
                                              <p:pRg end="12" st="12"/>
                                            </p:txEl>
                                          </p:spTgt>
                                        </p:tgtEl>
                                        <p:attrNameLst>
                                          <p:attrName>style.visibility</p:attrName>
                                        </p:attrNameLst>
                                      </p:cBhvr>
                                      <p:to>
                                        <p:strVal val="visible"/>
                                      </p:to>
                                    </p:set>
                                    <p:animEffect filter="fade" transition="in">
                                      <p:cBhvr>
                                        <p:cTn dur="1000"/>
                                        <p:tgtEl>
                                          <p:spTgt spid="178">
                                            <p:txEl>
                                              <p:pRg end="12" st="12"/>
                                            </p:txEl>
                                          </p:spTgt>
                                        </p:tgtEl>
                                      </p:cBhvr>
                                    </p:animEffect>
                                  </p:childTnLst>
                                </p:cTn>
                              </p:par>
                            </p:childTnLst>
                          </p:cTn>
                        </p:par>
                        <p:par>
                          <p:cTn fill="hold">
                            <p:stCondLst>
                              <p:cond delay="14000"/>
                            </p:stCondLst>
                            <p:childTnLst>
                              <p:par>
                                <p:cTn fill="hold" nodeType="afterEffect" presetClass="entr" presetID="10" presetSubtype="0">
                                  <p:stCondLst>
                                    <p:cond delay="0"/>
                                  </p:stCondLst>
                                  <p:childTnLst>
                                    <p:set>
                                      <p:cBhvr>
                                        <p:cTn dur="1" fill="hold">
                                          <p:stCondLst>
                                            <p:cond delay="0"/>
                                          </p:stCondLst>
                                        </p:cTn>
                                        <p:tgtEl>
                                          <p:spTgt spid="178">
                                            <p:txEl>
                                              <p:pRg end="13" st="13"/>
                                            </p:txEl>
                                          </p:spTgt>
                                        </p:tgtEl>
                                        <p:attrNameLst>
                                          <p:attrName>style.visibility</p:attrName>
                                        </p:attrNameLst>
                                      </p:cBhvr>
                                      <p:to>
                                        <p:strVal val="visible"/>
                                      </p:to>
                                    </p:set>
                                    <p:animEffect filter="fade" transition="in">
                                      <p:cBhvr>
                                        <p:cTn dur="1000"/>
                                        <p:tgtEl>
                                          <p:spTgt spid="178">
                                            <p:txEl>
                                              <p:pRg end="13" st="13"/>
                                            </p:txEl>
                                          </p:spTgt>
                                        </p:tgtEl>
                                      </p:cBhvr>
                                    </p:animEffect>
                                  </p:childTnLst>
                                </p:cTn>
                              </p:par>
                            </p:childTnLst>
                          </p:cTn>
                        </p:par>
                        <p:par>
                          <p:cTn fill="hold">
                            <p:stCondLst>
                              <p:cond delay="15000"/>
                            </p:stCondLst>
                            <p:childTnLst>
                              <p:par>
                                <p:cTn fill="hold" nodeType="afterEffect" presetClass="entr" presetID="10" presetSubtype="0">
                                  <p:stCondLst>
                                    <p:cond delay="0"/>
                                  </p:stCondLst>
                                  <p:childTnLst>
                                    <p:set>
                                      <p:cBhvr>
                                        <p:cTn dur="1" fill="hold">
                                          <p:stCondLst>
                                            <p:cond delay="0"/>
                                          </p:stCondLst>
                                        </p:cTn>
                                        <p:tgtEl>
                                          <p:spTgt spid="178">
                                            <p:txEl>
                                              <p:pRg end="14" st="14"/>
                                            </p:txEl>
                                          </p:spTgt>
                                        </p:tgtEl>
                                        <p:attrNameLst>
                                          <p:attrName>style.visibility</p:attrName>
                                        </p:attrNameLst>
                                      </p:cBhvr>
                                      <p:to>
                                        <p:strVal val="visible"/>
                                      </p:to>
                                    </p:set>
                                    <p:animEffect filter="fade" transition="in">
                                      <p:cBhvr>
                                        <p:cTn dur="1000"/>
                                        <p:tgtEl>
                                          <p:spTgt spid="178">
                                            <p:txEl>
                                              <p:pRg end="14" st="14"/>
                                            </p:txEl>
                                          </p:spTgt>
                                        </p:tgtEl>
                                      </p:cBhvr>
                                    </p:animEffect>
                                  </p:childTnLst>
                                </p:cTn>
                              </p:par>
                            </p:childTnLst>
                          </p:cTn>
                        </p:par>
                        <p:par>
                          <p:cTn fill="hold">
                            <p:stCondLst>
                              <p:cond delay="16000"/>
                            </p:stCondLst>
                            <p:childTnLst>
                              <p:par>
                                <p:cTn fill="hold" nodeType="afterEffect" presetClass="entr" presetID="10" presetSubtype="0">
                                  <p:stCondLst>
                                    <p:cond delay="0"/>
                                  </p:stCondLst>
                                  <p:childTnLst>
                                    <p:set>
                                      <p:cBhvr>
                                        <p:cTn dur="1" fill="hold">
                                          <p:stCondLst>
                                            <p:cond delay="0"/>
                                          </p:stCondLst>
                                        </p:cTn>
                                        <p:tgtEl>
                                          <p:spTgt spid="178">
                                            <p:txEl>
                                              <p:pRg end="15" st="15"/>
                                            </p:txEl>
                                          </p:spTgt>
                                        </p:tgtEl>
                                        <p:attrNameLst>
                                          <p:attrName>style.visibility</p:attrName>
                                        </p:attrNameLst>
                                      </p:cBhvr>
                                      <p:to>
                                        <p:strVal val="visible"/>
                                      </p:to>
                                    </p:set>
                                    <p:animEffect filter="fade" transition="in">
                                      <p:cBhvr>
                                        <p:cTn dur="1000"/>
                                        <p:tgtEl>
                                          <p:spTgt spid="178">
                                            <p:txEl>
                                              <p:pRg end="15" st="15"/>
                                            </p:txEl>
                                          </p:spTgt>
                                        </p:tgtEl>
                                      </p:cBhvr>
                                    </p:animEffect>
                                  </p:childTnLst>
                                </p:cTn>
                              </p:par>
                            </p:childTnLst>
                          </p:cTn>
                        </p:par>
                        <p:par>
                          <p:cTn fill="hold">
                            <p:stCondLst>
                              <p:cond delay="17000"/>
                            </p:stCondLst>
                            <p:childTnLst>
                              <p:par>
                                <p:cTn fill="hold" nodeType="afterEffect" presetClass="entr" presetID="10" presetSubtype="0">
                                  <p:stCondLst>
                                    <p:cond delay="0"/>
                                  </p:stCondLst>
                                  <p:childTnLst>
                                    <p:set>
                                      <p:cBhvr>
                                        <p:cTn dur="1" fill="hold">
                                          <p:stCondLst>
                                            <p:cond delay="0"/>
                                          </p:stCondLst>
                                        </p:cTn>
                                        <p:tgtEl>
                                          <p:spTgt spid="178">
                                            <p:txEl>
                                              <p:pRg end="16" st="16"/>
                                            </p:txEl>
                                          </p:spTgt>
                                        </p:tgtEl>
                                        <p:attrNameLst>
                                          <p:attrName>style.visibility</p:attrName>
                                        </p:attrNameLst>
                                      </p:cBhvr>
                                      <p:to>
                                        <p:strVal val="visible"/>
                                      </p:to>
                                    </p:set>
                                    <p:animEffect filter="fade" transition="in">
                                      <p:cBhvr>
                                        <p:cTn dur="1000"/>
                                        <p:tgtEl>
                                          <p:spTgt spid="178">
                                            <p:txEl>
                                              <p:pRg end="16" st="16"/>
                                            </p:txEl>
                                          </p:spTgt>
                                        </p:tgtEl>
                                      </p:cBhvr>
                                    </p:animEffect>
                                  </p:childTnLst>
                                </p:cTn>
                              </p:par>
                            </p:childTnLst>
                          </p:cTn>
                        </p:par>
                        <p:par>
                          <p:cTn fill="hold">
                            <p:stCondLst>
                              <p:cond delay="18000"/>
                            </p:stCondLst>
                            <p:childTnLst>
                              <p:par>
                                <p:cTn fill="hold" nodeType="afterEffect" presetClass="entr" presetID="10" presetSubtype="0">
                                  <p:stCondLst>
                                    <p:cond delay="0"/>
                                  </p:stCondLst>
                                  <p:childTnLst>
                                    <p:set>
                                      <p:cBhvr>
                                        <p:cTn dur="1" fill="hold">
                                          <p:stCondLst>
                                            <p:cond delay="0"/>
                                          </p:stCondLst>
                                        </p:cTn>
                                        <p:tgtEl>
                                          <p:spTgt spid="178">
                                            <p:txEl>
                                              <p:pRg end="17" st="17"/>
                                            </p:txEl>
                                          </p:spTgt>
                                        </p:tgtEl>
                                        <p:attrNameLst>
                                          <p:attrName>style.visibility</p:attrName>
                                        </p:attrNameLst>
                                      </p:cBhvr>
                                      <p:to>
                                        <p:strVal val="visible"/>
                                      </p:to>
                                    </p:set>
                                    <p:animEffect filter="fade" transition="in">
                                      <p:cBhvr>
                                        <p:cTn dur="1000"/>
                                        <p:tgtEl>
                                          <p:spTgt spid="178">
                                            <p:txEl>
                                              <p:pRg end="17" st="17"/>
                                            </p:txEl>
                                          </p:spTgt>
                                        </p:tgtEl>
                                      </p:cBhvr>
                                    </p:animEffect>
                                  </p:childTnLst>
                                </p:cTn>
                              </p:par>
                            </p:childTnLst>
                          </p:cTn>
                        </p:par>
                        <p:par>
                          <p:cTn fill="hold">
                            <p:stCondLst>
                              <p:cond delay="19000"/>
                            </p:stCondLst>
                            <p:childTnLst>
                              <p:par>
                                <p:cTn fill="hold" nodeType="afterEffect" presetClass="entr" presetID="10" presetSubtype="0">
                                  <p:stCondLst>
                                    <p:cond delay="0"/>
                                  </p:stCondLst>
                                  <p:childTnLst>
                                    <p:set>
                                      <p:cBhvr>
                                        <p:cTn dur="1" fill="hold">
                                          <p:stCondLst>
                                            <p:cond delay="0"/>
                                          </p:stCondLst>
                                        </p:cTn>
                                        <p:tgtEl>
                                          <p:spTgt spid="178">
                                            <p:txEl>
                                              <p:pRg end="18" st="18"/>
                                            </p:txEl>
                                          </p:spTgt>
                                        </p:tgtEl>
                                        <p:attrNameLst>
                                          <p:attrName>style.visibility</p:attrName>
                                        </p:attrNameLst>
                                      </p:cBhvr>
                                      <p:to>
                                        <p:strVal val="visible"/>
                                      </p:to>
                                    </p:set>
                                    <p:animEffect filter="fade" transition="in">
                                      <p:cBhvr>
                                        <p:cTn dur="1000"/>
                                        <p:tgtEl>
                                          <p:spTgt spid="178">
                                            <p:txEl>
                                              <p:pRg end="18" st="18"/>
                                            </p:txEl>
                                          </p:spTgt>
                                        </p:tgtEl>
                                      </p:cBhvr>
                                    </p:animEffect>
                                  </p:childTnLst>
                                </p:cTn>
                              </p:par>
                            </p:childTnLst>
                          </p:cTn>
                        </p:par>
                        <p:par>
                          <p:cTn fill="hold">
                            <p:stCondLst>
                              <p:cond delay="20000"/>
                            </p:stCondLst>
                            <p:childTnLst>
                              <p:par>
                                <p:cTn fill="hold" nodeType="afterEffect" presetClass="entr" presetID="10" presetSubtype="0">
                                  <p:stCondLst>
                                    <p:cond delay="0"/>
                                  </p:stCondLst>
                                  <p:childTnLst>
                                    <p:set>
                                      <p:cBhvr>
                                        <p:cTn dur="1" fill="hold">
                                          <p:stCondLst>
                                            <p:cond delay="0"/>
                                          </p:stCondLst>
                                        </p:cTn>
                                        <p:tgtEl>
                                          <p:spTgt spid="178">
                                            <p:txEl>
                                              <p:pRg end="19" st="19"/>
                                            </p:txEl>
                                          </p:spTgt>
                                        </p:tgtEl>
                                        <p:attrNameLst>
                                          <p:attrName>style.visibility</p:attrName>
                                        </p:attrNameLst>
                                      </p:cBhvr>
                                      <p:to>
                                        <p:strVal val="visible"/>
                                      </p:to>
                                    </p:set>
                                    <p:animEffect filter="fade" transition="in">
                                      <p:cBhvr>
                                        <p:cTn dur="1000"/>
                                        <p:tgtEl>
                                          <p:spTgt spid="178">
                                            <p:txEl>
                                              <p:pRg end="19" st="19"/>
                                            </p:txEl>
                                          </p:spTgt>
                                        </p:tgtEl>
                                      </p:cBhvr>
                                    </p:animEffect>
                                  </p:childTnLst>
                                </p:cTn>
                              </p:par>
                            </p:childTnLst>
                          </p:cTn>
                        </p:par>
                        <p:par>
                          <p:cTn fill="hold">
                            <p:stCondLst>
                              <p:cond delay="21000"/>
                            </p:stCondLst>
                            <p:childTnLst>
                              <p:par>
                                <p:cTn fill="hold" nodeType="afterEffect" presetClass="entr" presetID="10" presetSubtype="0">
                                  <p:stCondLst>
                                    <p:cond delay="0"/>
                                  </p:stCondLst>
                                  <p:childTnLst>
                                    <p:set>
                                      <p:cBhvr>
                                        <p:cTn dur="1" fill="hold">
                                          <p:stCondLst>
                                            <p:cond delay="0"/>
                                          </p:stCondLst>
                                        </p:cTn>
                                        <p:tgtEl>
                                          <p:spTgt spid="178">
                                            <p:txEl>
                                              <p:pRg end="20" st="20"/>
                                            </p:txEl>
                                          </p:spTgt>
                                        </p:tgtEl>
                                        <p:attrNameLst>
                                          <p:attrName>style.visibility</p:attrName>
                                        </p:attrNameLst>
                                      </p:cBhvr>
                                      <p:to>
                                        <p:strVal val="visible"/>
                                      </p:to>
                                    </p:set>
                                    <p:animEffect filter="fade" transition="in">
                                      <p:cBhvr>
                                        <p:cTn dur="1000"/>
                                        <p:tgtEl>
                                          <p:spTgt spid="178">
                                            <p:txEl>
                                              <p:pRg end="20" st="20"/>
                                            </p:txEl>
                                          </p:spTgt>
                                        </p:tgtEl>
                                      </p:cBhvr>
                                    </p:animEffect>
                                  </p:childTnLst>
                                </p:cTn>
                              </p:par>
                            </p:childTnLst>
                          </p:cTn>
                        </p:par>
                        <p:par>
                          <p:cTn fill="hold">
                            <p:stCondLst>
                              <p:cond delay="22000"/>
                            </p:stCondLst>
                            <p:childTnLst>
                              <p:par>
                                <p:cTn fill="hold" nodeType="afterEffect" presetClass="entr" presetID="10" presetSubtype="0">
                                  <p:stCondLst>
                                    <p:cond delay="0"/>
                                  </p:stCondLst>
                                  <p:childTnLst>
                                    <p:set>
                                      <p:cBhvr>
                                        <p:cTn dur="1" fill="hold">
                                          <p:stCondLst>
                                            <p:cond delay="0"/>
                                          </p:stCondLst>
                                        </p:cTn>
                                        <p:tgtEl>
                                          <p:spTgt spid="178">
                                            <p:txEl>
                                              <p:pRg end="21" st="21"/>
                                            </p:txEl>
                                          </p:spTgt>
                                        </p:tgtEl>
                                        <p:attrNameLst>
                                          <p:attrName>style.visibility</p:attrName>
                                        </p:attrNameLst>
                                      </p:cBhvr>
                                      <p:to>
                                        <p:strVal val="visible"/>
                                      </p:to>
                                    </p:set>
                                    <p:animEffect filter="fade" transition="in">
                                      <p:cBhvr>
                                        <p:cTn dur="1000"/>
                                        <p:tgtEl>
                                          <p:spTgt spid="178">
                                            <p:txEl>
                                              <p:pRg end="21" st="21"/>
                                            </p:txEl>
                                          </p:spTgt>
                                        </p:tgtEl>
                                      </p:cBhvr>
                                    </p:animEffect>
                                  </p:childTnLst>
                                </p:cTn>
                              </p:par>
                            </p:childTnLst>
                          </p:cTn>
                        </p:par>
                        <p:par>
                          <p:cTn fill="hold">
                            <p:stCondLst>
                              <p:cond delay="23000"/>
                            </p:stCondLst>
                            <p:childTnLst>
                              <p:par>
                                <p:cTn fill="hold" nodeType="afterEffect" presetClass="entr" presetID="10" presetSubtype="0">
                                  <p:stCondLst>
                                    <p:cond delay="0"/>
                                  </p:stCondLst>
                                  <p:childTnLst>
                                    <p:set>
                                      <p:cBhvr>
                                        <p:cTn dur="1" fill="hold">
                                          <p:stCondLst>
                                            <p:cond delay="0"/>
                                          </p:stCondLst>
                                        </p:cTn>
                                        <p:tgtEl>
                                          <p:spTgt spid="178">
                                            <p:txEl>
                                              <p:pRg end="22" st="22"/>
                                            </p:txEl>
                                          </p:spTgt>
                                        </p:tgtEl>
                                        <p:attrNameLst>
                                          <p:attrName>style.visibility</p:attrName>
                                        </p:attrNameLst>
                                      </p:cBhvr>
                                      <p:to>
                                        <p:strVal val="visible"/>
                                      </p:to>
                                    </p:set>
                                    <p:animEffect filter="fade" transition="in">
                                      <p:cBhvr>
                                        <p:cTn dur="1000"/>
                                        <p:tgtEl>
                                          <p:spTgt spid="178">
                                            <p:txEl>
                                              <p:pRg end="22" st="22"/>
                                            </p:txEl>
                                          </p:spTgt>
                                        </p:tgtEl>
                                      </p:cBhvr>
                                    </p:animEffect>
                                  </p:childTnLst>
                                </p:cTn>
                              </p:par>
                            </p:childTnLst>
                          </p:cTn>
                        </p:par>
                        <p:par>
                          <p:cTn fill="hold">
                            <p:stCondLst>
                              <p:cond delay="24000"/>
                            </p:stCondLst>
                            <p:childTnLst>
                              <p:par>
                                <p:cTn fill="hold" nodeType="afterEffect" presetClass="entr" presetID="10" presetSubtype="0">
                                  <p:stCondLst>
                                    <p:cond delay="0"/>
                                  </p:stCondLst>
                                  <p:childTnLst>
                                    <p:set>
                                      <p:cBhvr>
                                        <p:cTn dur="1" fill="hold">
                                          <p:stCondLst>
                                            <p:cond delay="0"/>
                                          </p:stCondLst>
                                        </p:cTn>
                                        <p:tgtEl>
                                          <p:spTgt spid="178">
                                            <p:txEl>
                                              <p:pRg end="23" st="23"/>
                                            </p:txEl>
                                          </p:spTgt>
                                        </p:tgtEl>
                                        <p:attrNameLst>
                                          <p:attrName>style.visibility</p:attrName>
                                        </p:attrNameLst>
                                      </p:cBhvr>
                                      <p:to>
                                        <p:strVal val="visible"/>
                                      </p:to>
                                    </p:set>
                                    <p:animEffect filter="fade" transition="in">
                                      <p:cBhvr>
                                        <p:cTn dur="1000"/>
                                        <p:tgtEl>
                                          <p:spTgt spid="178">
                                            <p:txEl>
                                              <p:pRg end="23" st="23"/>
                                            </p:txEl>
                                          </p:spTgt>
                                        </p:tgtEl>
                                      </p:cBhvr>
                                    </p:animEffect>
                                  </p:childTnLst>
                                </p:cTn>
                              </p:par>
                            </p:childTnLst>
                          </p:cTn>
                        </p:par>
                        <p:par>
                          <p:cTn fill="hold">
                            <p:stCondLst>
                              <p:cond delay="25000"/>
                            </p:stCondLst>
                            <p:childTnLst>
                              <p:par>
                                <p:cTn fill="hold" nodeType="afterEffect" presetClass="entr" presetID="10" presetSubtype="0">
                                  <p:stCondLst>
                                    <p:cond delay="0"/>
                                  </p:stCondLst>
                                  <p:childTnLst>
                                    <p:set>
                                      <p:cBhvr>
                                        <p:cTn dur="1" fill="hold">
                                          <p:stCondLst>
                                            <p:cond delay="0"/>
                                          </p:stCondLst>
                                        </p:cTn>
                                        <p:tgtEl>
                                          <p:spTgt spid="178">
                                            <p:txEl>
                                              <p:pRg end="24" st="24"/>
                                            </p:txEl>
                                          </p:spTgt>
                                        </p:tgtEl>
                                        <p:attrNameLst>
                                          <p:attrName>style.visibility</p:attrName>
                                        </p:attrNameLst>
                                      </p:cBhvr>
                                      <p:to>
                                        <p:strVal val="visible"/>
                                      </p:to>
                                    </p:set>
                                    <p:animEffect filter="fade" transition="in">
                                      <p:cBhvr>
                                        <p:cTn dur="1000"/>
                                        <p:tgtEl>
                                          <p:spTgt spid="178">
                                            <p:txEl>
                                              <p:pRg end="24" st="24"/>
                                            </p:txEl>
                                          </p:spTgt>
                                        </p:tgtEl>
                                      </p:cBhvr>
                                    </p:animEffect>
                                  </p:childTnLst>
                                </p:cTn>
                              </p:par>
                            </p:childTnLst>
                          </p:cTn>
                        </p:par>
                        <p:par>
                          <p:cTn fill="hold">
                            <p:stCondLst>
                              <p:cond delay="26000"/>
                            </p:stCondLst>
                            <p:childTnLst>
                              <p:par>
                                <p:cTn fill="hold" nodeType="afterEffect" presetClass="entr" presetID="10" presetSubtype="0">
                                  <p:stCondLst>
                                    <p:cond delay="0"/>
                                  </p:stCondLst>
                                  <p:childTnLst>
                                    <p:set>
                                      <p:cBhvr>
                                        <p:cTn dur="1" fill="hold">
                                          <p:stCondLst>
                                            <p:cond delay="0"/>
                                          </p:stCondLst>
                                        </p:cTn>
                                        <p:tgtEl>
                                          <p:spTgt spid="178">
                                            <p:txEl>
                                              <p:pRg end="25" st="25"/>
                                            </p:txEl>
                                          </p:spTgt>
                                        </p:tgtEl>
                                        <p:attrNameLst>
                                          <p:attrName>style.visibility</p:attrName>
                                        </p:attrNameLst>
                                      </p:cBhvr>
                                      <p:to>
                                        <p:strVal val="visible"/>
                                      </p:to>
                                    </p:set>
                                    <p:animEffect filter="fade" transition="in">
                                      <p:cBhvr>
                                        <p:cTn dur="1000"/>
                                        <p:tgtEl>
                                          <p:spTgt spid="178">
                                            <p:txEl>
                                              <p:pRg end="25" st="25"/>
                                            </p:txEl>
                                          </p:spTgt>
                                        </p:tgtEl>
                                      </p:cBhvr>
                                    </p:animEffect>
                                  </p:childTnLst>
                                </p:cTn>
                              </p:par>
                            </p:childTnLst>
                          </p:cTn>
                        </p:par>
                        <p:par>
                          <p:cTn fill="hold">
                            <p:stCondLst>
                              <p:cond delay="27000"/>
                            </p:stCondLst>
                            <p:childTnLst>
                              <p:par>
                                <p:cTn fill="hold" nodeType="afterEffect" presetClass="entr" presetID="10" presetSubtype="0">
                                  <p:stCondLst>
                                    <p:cond delay="0"/>
                                  </p:stCondLst>
                                  <p:childTnLst>
                                    <p:set>
                                      <p:cBhvr>
                                        <p:cTn dur="1" fill="hold">
                                          <p:stCondLst>
                                            <p:cond delay="0"/>
                                          </p:stCondLst>
                                        </p:cTn>
                                        <p:tgtEl>
                                          <p:spTgt spid="178">
                                            <p:txEl>
                                              <p:pRg end="26" st="26"/>
                                            </p:txEl>
                                          </p:spTgt>
                                        </p:tgtEl>
                                        <p:attrNameLst>
                                          <p:attrName>style.visibility</p:attrName>
                                        </p:attrNameLst>
                                      </p:cBhvr>
                                      <p:to>
                                        <p:strVal val="visible"/>
                                      </p:to>
                                    </p:set>
                                    <p:animEffect filter="fade" transition="in">
                                      <p:cBhvr>
                                        <p:cTn dur="1000"/>
                                        <p:tgtEl>
                                          <p:spTgt spid="178">
                                            <p:txEl>
                                              <p:pRg end="26" st="26"/>
                                            </p:txEl>
                                          </p:spTgt>
                                        </p:tgtEl>
                                      </p:cBhvr>
                                    </p:animEffect>
                                  </p:childTnLst>
                                </p:cTn>
                              </p:par>
                            </p:childTnLst>
                          </p:cTn>
                        </p:par>
                        <p:par>
                          <p:cTn fill="hold">
                            <p:stCondLst>
                              <p:cond delay="28000"/>
                            </p:stCondLst>
                            <p:childTnLst>
                              <p:par>
                                <p:cTn fill="hold" nodeType="afterEffect" presetClass="entr" presetID="10" presetSubtype="0">
                                  <p:stCondLst>
                                    <p:cond delay="0"/>
                                  </p:stCondLst>
                                  <p:childTnLst>
                                    <p:set>
                                      <p:cBhvr>
                                        <p:cTn dur="1" fill="hold">
                                          <p:stCondLst>
                                            <p:cond delay="0"/>
                                          </p:stCondLst>
                                        </p:cTn>
                                        <p:tgtEl>
                                          <p:spTgt spid="178">
                                            <p:txEl>
                                              <p:pRg end="27" st="27"/>
                                            </p:txEl>
                                          </p:spTgt>
                                        </p:tgtEl>
                                        <p:attrNameLst>
                                          <p:attrName>style.visibility</p:attrName>
                                        </p:attrNameLst>
                                      </p:cBhvr>
                                      <p:to>
                                        <p:strVal val="visible"/>
                                      </p:to>
                                    </p:set>
                                    <p:animEffect filter="fade" transition="in">
                                      <p:cBhvr>
                                        <p:cTn dur="1000"/>
                                        <p:tgtEl>
                                          <p:spTgt spid="178">
                                            <p:txEl>
                                              <p:pRg end="27" st="27"/>
                                            </p:txEl>
                                          </p:spTgt>
                                        </p:tgtEl>
                                      </p:cBhvr>
                                    </p:animEffect>
                                  </p:childTnLst>
                                </p:cTn>
                              </p:par>
                            </p:childTnLst>
                          </p:cTn>
                        </p:par>
                        <p:par>
                          <p:cTn fill="hold">
                            <p:stCondLst>
                              <p:cond delay="29000"/>
                            </p:stCondLst>
                            <p:childTnLst>
                              <p:par>
                                <p:cTn fill="hold" nodeType="afterEffect" presetClass="entr" presetID="10" presetSubtype="0">
                                  <p:stCondLst>
                                    <p:cond delay="0"/>
                                  </p:stCondLst>
                                  <p:childTnLst>
                                    <p:set>
                                      <p:cBhvr>
                                        <p:cTn dur="1" fill="hold">
                                          <p:stCondLst>
                                            <p:cond delay="0"/>
                                          </p:stCondLst>
                                        </p:cTn>
                                        <p:tgtEl>
                                          <p:spTgt spid="179">
                                            <p:txEl>
                                              <p:pRg end="0" st="0"/>
                                            </p:txEl>
                                          </p:spTgt>
                                        </p:tgtEl>
                                        <p:attrNameLst>
                                          <p:attrName>style.visibility</p:attrName>
                                        </p:attrNameLst>
                                      </p:cBhvr>
                                      <p:to>
                                        <p:strVal val="visible"/>
                                      </p:to>
                                    </p:set>
                                    <p:animEffect filter="fade" transition="in">
                                      <p:cBhvr>
                                        <p:cTn dur="1000"/>
                                        <p:tgtEl>
                                          <p:spTgt spid="179">
                                            <p:txEl>
                                              <p:pRg end="0" st="0"/>
                                            </p:txEl>
                                          </p:spTgt>
                                        </p:tgtEl>
                                      </p:cBhvr>
                                    </p:animEffect>
                                  </p:childTnLst>
                                </p:cTn>
                              </p:par>
                            </p:childTnLst>
                          </p:cTn>
                        </p:par>
                        <p:par>
                          <p:cTn fill="hold">
                            <p:stCondLst>
                              <p:cond delay="30000"/>
                            </p:stCondLst>
                            <p:childTnLst>
                              <p:par>
                                <p:cTn fill="hold" nodeType="afterEffect" presetClass="entr" presetID="10" presetSubtype="0">
                                  <p:stCondLst>
                                    <p:cond delay="0"/>
                                  </p:stCondLst>
                                  <p:childTnLst>
                                    <p:set>
                                      <p:cBhvr>
                                        <p:cTn dur="1" fill="hold">
                                          <p:stCondLst>
                                            <p:cond delay="0"/>
                                          </p:stCondLst>
                                        </p:cTn>
                                        <p:tgtEl>
                                          <p:spTgt spid="179">
                                            <p:txEl>
                                              <p:pRg end="1" st="1"/>
                                            </p:txEl>
                                          </p:spTgt>
                                        </p:tgtEl>
                                        <p:attrNameLst>
                                          <p:attrName>style.visibility</p:attrName>
                                        </p:attrNameLst>
                                      </p:cBhvr>
                                      <p:to>
                                        <p:strVal val="visible"/>
                                      </p:to>
                                    </p:set>
                                    <p:animEffect filter="fade" transition="in">
                                      <p:cBhvr>
                                        <p:cTn dur="1000"/>
                                        <p:tgtEl>
                                          <p:spTgt spid="179">
                                            <p:txEl>
                                              <p:pRg end="1" st="1"/>
                                            </p:txEl>
                                          </p:spTgt>
                                        </p:tgtEl>
                                      </p:cBhvr>
                                    </p:animEffect>
                                  </p:childTnLst>
                                </p:cTn>
                              </p:par>
                            </p:childTnLst>
                          </p:cTn>
                        </p:par>
                        <p:par>
                          <p:cTn fill="hold">
                            <p:stCondLst>
                              <p:cond delay="31000"/>
                            </p:stCondLst>
                            <p:childTnLst>
                              <p:par>
                                <p:cTn fill="hold" nodeType="afterEffect" presetClass="entr" presetID="10" presetSubtype="0">
                                  <p:stCondLst>
                                    <p:cond delay="0"/>
                                  </p:stCondLst>
                                  <p:childTnLst>
                                    <p:set>
                                      <p:cBhvr>
                                        <p:cTn dur="1" fill="hold">
                                          <p:stCondLst>
                                            <p:cond delay="0"/>
                                          </p:stCondLst>
                                        </p:cTn>
                                        <p:tgtEl>
                                          <p:spTgt spid="179">
                                            <p:txEl>
                                              <p:pRg end="2" st="2"/>
                                            </p:txEl>
                                          </p:spTgt>
                                        </p:tgtEl>
                                        <p:attrNameLst>
                                          <p:attrName>style.visibility</p:attrName>
                                        </p:attrNameLst>
                                      </p:cBhvr>
                                      <p:to>
                                        <p:strVal val="visible"/>
                                      </p:to>
                                    </p:set>
                                    <p:animEffect filter="fade" transition="in">
                                      <p:cBhvr>
                                        <p:cTn dur="1000"/>
                                        <p:tgtEl>
                                          <p:spTgt spid="179">
                                            <p:txEl>
                                              <p:pRg end="2" st="2"/>
                                            </p:txEl>
                                          </p:spTgt>
                                        </p:tgtEl>
                                      </p:cBhvr>
                                    </p:animEffect>
                                  </p:childTnLst>
                                </p:cTn>
                              </p:par>
                            </p:childTnLst>
                          </p:cTn>
                        </p:par>
                        <p:par>
                          <p:cTn fill="hold">
                            <p:stCondLst>
                              <p:cond delay="32000"/>
                            </p:stCondLst>
                            <p:childTnLst>
                              <p:par>
                                <p:cTn fill="hold" nodeType="afterEffect" presetClass="entr" presetID="10" presetSubtype="0">
                                  <p:stCondLst>
                                    <p:cond delay="0"/>
                                  </p:stCondLst>
                                  <p:childTnLst>
                                    <p:set>
                                      <p:cBhvr>
                                        <p:cTn dur="1" fill="hold">
                                          <p:stCondLst>
                                            <p:cond delay="0"/>
                                          </p:stCondLst>
                                        </p:cTn>
                                        <p:tgtEl>
                                          <p:spTgt spid="179">
                                            <p:txEl>
                                              <p:pRg end="3" st="3"/>
                                            </p:txEl>
                                          </p:spTgt>
                                        </p:tgtEl>
                                        <p:attrNameLst>
                                          <p:attrName>style.visibility</p:attrName>
                                        </p:attrNameLst>
                                      </p:cBhvr>
                                      <p:to>
                                        <p:strVal val="visible"/>
                                      </p:to>
                                    </p:set>
                                    <p:animEffect filter="fade" transition="in">
                                      <p:cBhvr>
                                        <p:cTn dur="1000"/>
                                        <p:tgtEl>
                                          <p:spTgt spid="179">
                                            <p:txEl>
                                              <p:pRg end="3" st="3"/>
                                            </p:txEl>
                                          </p:spTgt>
                                        </p:tgtEl>
                                      </p:cBhvr>
                                    </p:animEffect>
                                  </p:childTnLst>
                                </p:cTn>
                              </p:par>
                            </p:childTnLst>
                          </p:cTn>
                        </p:par>
                        <p:par>
                          <p:cTn fill="hold">
                            <p:stCondLst>
                              <p:cond delay="33000"/>
                            </p:stCondLst>
                            <p:childTnLst>
                              <p:par>
                                <p:cTn fill="hold" nodeType="afterEffect" presetClass="entr" presetID="10" presetSubtype="0">
                                  <p:stCondLst>
                                    <p:cond delay="0"/>
                                  </p:stCondLst>
                                  <p:childTnLst>
                                    <p:set>
                                      <p:cBhvr>
                                        <p:cTn dur="1" fill="hold">
                                          <p:stCondLst>
                                            <p:cond delay="0"/>
                                          </p:stCondLst>
                                        </p:cTn>
                                        <p:tgtEl>
                                          <p:spTgt spid="179">
                                            <p:txEl>
                                              <p:pRg end="4" st="4"/>
                                            </p:txEl>
                                          </p:spTgt>
                                        </p:tgtEl>
                                        <p:attrNameLst>
                                          <p:attrName>style.visibility</p:attrName>
                                        </p:attrNameLst>
                                      </p:cBhvr>
                                      <p:to>
                                        <p:strVal val="visible"/>
                                      </p:to>
                                    </p:set>
                                    <p:animEffect filter="fade" transition="in">
                                      <p:cBhvr>
                                        <p:cTn dur="1000"/>
                                        <p:tgtEl>
                                          <p:spTgt spid="179">
                                            <p:txEl>
                                              <p:pRg end="4" st="4"/>
                                            </p:txEl>
                                          </p:spTgt>
                                        </p:tgtEl>
                                      </p:cBhvr>
                                    </p:animEffect>
                                  </p:childTnLst>
                                </p:cTn>
                              </p:par>
                            </p:childTnLst>
                          </p:cTn>
                        </p:par>
                        <p:par>
                          <p:cTn fill="hold">
                            <p:stCondLst>
                              <p:cond delay="34000"/>
                            </p:stCondLst>
                            <p:childTnLst>
                              <p:par>
                                <p:cTn fill="hold" nodeType="afterEffect" presetClass="entr" presetID="10" presetSubtype="0">
                                  <p:stCondLst>
                                    <p:cond delay="0"/>
                                  </p:stCondLst>
                                  <p:childTnLst>
                                    <p:set>
                                      <p:cBhvr>
                                        <p:cTn dur="1" fill="hold">
                                          <p:stCondLst>
                                            <p:cond delay="0"/>
                                          </p:stCondLst>
                                        </p:cTn>
                                        <p:tgtEl>
                                          <p:spTgt spid="179">
                                            <p:txEl>
                                              <p:pRg end="5" st="5"/>
                                            </p:txEl>
                                          </p:spTgt>
                                        </p:tgtEl>
                                        <p:attrNameLst>
                                          <p:attrName>style.visibility</p:attrName>
                                        </p:attrNameLst>
                                      </p:cBhvr>
                                      <p:to>
                                        <p:strVal val="visible"/>
                                      </p:to>
                                    </p:set>
                                    <p:animEffect filter="fade" transition="in">
                                      <p:cBhvr>
                                        <p:cTn dur="1000"/>
                                        <p:tgtEl>
                                          <p:spTgt spid="179">
                                            <p:txEl>
                                              <p:pRg end="5" st="5"/>
                                            </p:txEl>
                                          </p:spTgt>
                                        </p:tgtEl>
                                      </p:cBhvr>
                                    </p:animEffect>
                                  </p:childTnLst>
                                </p:cTn>
                              </p:par>
                            </p:childTnLst>
                          </p:cTn>
                        </p:par>
                        <p:par>
                          <p:cTn fill="hold">
                            <p:stCondLst>
                              <p:cond delay="35000"/>
                            </p:stCondLst>
                            <p:childTnLst>
                              <p:par>
                                <p:cTn fill="hold" nodeType="afterEffect" presetClass="entr" presetID="10" presetSubtype="0">
                                  <p:stCondLst>
                                    <p:cond delay="0"/>
                                  </p:stCondLst>
                                  <p:childTnLst>
                                    <p:set>
                                      <p:cBhvr>
                                        <p:cTn dur="1" fill="hold">
                                          <p:stCondLst>
                                            <p:cond delay="0"/>
                                          </p:stCondLst>
                                        </p:cTn>
                                        <p:tgtEl>
                                          <p:spTgt spid="179">
                                            <p:txEl>
                                              <p:pRg end="6" st="6"/>
                                            </p:txEl>
                                          </p:spTgt>
                                        </p:tgtEl>
                                        <p:attrNameLst>
                                          <p:attrName>style.visibility</p:attrName>
                                        </p:attrNameLst>
                                      </p:cBhvr>
                                      <p:to>
                                        <p:strVal val="visible"/>
                                      </p:to>
                                    </p:set>
                                    <p:animEffect filter="fade" transition="in">
                                      <p:cBhvr>
                                        <p:cTn dur="1000"/>
                                        <p:tgtEl>
                                          <p:spTgt spid="179">
                                            <p:txEl>
                                              <p:pRg end="6" st="6"/>
                                            </p:txEl>
                                          </p:spTgt>
                                        </p:tgtEl>
                                      </p:cBhvr>
                                    </p:animEffect>
                                  </p:childTnLst>
                                </p:cTn>
                              </p:par>
                            </p:childTnLst>
                          </p:cTn>
                        </p:par>
                        <p:par>
                          <p:cTn fill="hold">
                            <p:stCondLst>
                              <p:cond delay="36000"/>
                            </p:stCondLst>
                            <p:childTnLst>
                              <p:par>
                                <p:cTn fill="hold" nodeType="afterEffect" presetClass="entr" presetID="10" presetSubtype="0">
                                  <p:stCondLst>
                                    <p:cond delay="0"/>
                                  </p:stCondLst>
                                  <p:childTnLst>
                                    <p:set>
                                      <p:cBhvr>
                                        <p:cTn dur="1" fill="hold">
                                          <p:stCondLst>
                                            <p:cond delay="0"/>
                                          </p:stCondLst>
                                        </p:cTn>
                                        <p:tgtEl>
                                          <p:spTgt spid="179">
                                            <p:txEl>
                                              <p:pRg end="7" st="7"/>
                                            </p:txEl>
                                          </p:spTgt>
                                        </p:tgtEl>
                                        <p:attrNameLst>
                                          <p:attrName>style.visibility</p:attrName>
                                        </p:attrNameLst>
                                      </p:cBhvr>
                                      <p:to>
                                        <p:strVal val="visible"/>
                                      </p:to>
                                    </p:set>
                                    <p:animEffect filter="fade" transition="in">
                                      <p:cBhvr>
                                        <p:cTn dur="1000"/>
                                        <p:tgtEl>
                                          <p:spTgt spid="179">
                                            <p:txEl>
                                              <p:pRg end="7" st="7"/>
                                            </p:txEl>
                                          </p:spTgt>
                                        </p:tgtEl>
                                      </p:cBhvr>
                                    </p:animEffect>
                                  </p:childTnLst>
                                </p:cTn>
                              </p:par>
                            </p:childTnLst>
                          </p:cTn>
                        </p:par>
                        <p:par>
                          <p:cTn fill="hold">
                            <p:stCondLst>
                              <p:cond delay="37000"/>
                            </p:stCondLst>
                            <p:childTnLst>
                              <p:par>
                                <p:cTn fill="hold" nodeType="afterEffect" presetClass="entr" presetID="10" presetSubtype="0">
                                  <p:stCondLst>
                                    <p:cond delay="0"/>
                                  </p:stCondLst>
                                  <p:childTnLst>
                                    <p:set>
                                      <p:cBhvr>
                                        <p:cTn dur="1" fill="hold">
                                          <p:stCondLst>
                                            <p:cond delay="0"/>
                                          </p:stCondLst>
                                        </p:cTn>
                                        <p:tgtEl>
                                          <p:spTgt spid="179">
                                            <p:txEl>
                                              <p:pRg end="8" st="8"/>
                                            </p:txEl>
                                          </p:spTgt>
                                        </p:tgtEl>
                                        <p:attrNameLst>
                                          <p:attrName>style.visibility</p:attrName>
                                        </p:attrNameLst>
                                      </p:cBhvr>
                                      <p:to>
                                        <p:strVal val="visible"/>
                                      </p:to>
                                    </p:set>
                                    <p:animEffect filter="fade" transition="in">
                                      <p:cBhvr>
                                        <p:cTn dur="1000"/>
                                        <p:tgtEl>
                                          <p:spTgt spid="179">
                                            <p:txEl>
                                              <p:pRg end="8" st="8"/>
                                            </p:txEl>
                                          </p:spTgt>
                                        </p:tgtEl>
                                      </p:cBhvr>
                                    </p:animEffect>
                                  </p:childTnLst>
                                </p:cTn>
                              </p:par>
                            </p:childTnLst>
                          </p:cTn>
                        </p:par>
                        <p:par>
                          <p:cTn fill="hold">
                            <p:stCondLst>
                              <p:cond delay="38000"/>
                            </p:stCondLst>
                            <p:childTnLst>
                              <p:par>
                                <p:cTn fill="hold" nodeType="afterEffect" presetClass="entr" presetID="10" presetSubtype="0">
                                  <p:stCondLst>
                                    <p:cond delay="0"/>
                                  </p:stCondLst>
                                  <p:childTnLst>
                                    <p:set>
                                      <p:cBhvr>
                                        <p:cTn dur="1" fill="hold">
                                          <p:stCondLst>
                                            <p:cond delay="0"/>
                                          </p:stCondLst>
                                        </p:cTn>
                                        <p:tgtEl>
                                          <p:spTgt spid="179">
                                            <p:txEl>
                                              <p:pRg end="9" st="9"/>
                                            </p:txEl>
                                          </p:spTgt>
                                        </p:tgtEl>
                                        <p:attrNameLst>
                                          <p:attrName>style.visibility</p:attrName>
                                        </p:attrNameLst>
                                      </p:cBhvr>
                                      <p:to>
                                        <p:strVal val="visible"/>
                                      </p:to>
                                    </p:set>
                                    <p:animEffect filter="fade" transition="in">
                                      <p:cBhvr>
                                        <p:cTn dur="1000"/>
                                        <p:tgtEl>
                                          <p:spTgt spid="179">
                                            <p:txEl>
                                              <p:pRg end="9" st="9"/>
                                            </p:txEl>
                                          </p:spTgt>
                                        </p:tgtEl>
                                      </p:cBhvr>
                                    </p:animEffect>
                                  </p:childTnLst>
                                </p:cTn>
                              </p:par>
                            </p:childTnLst>
                          </p:cTn>
                        </p:par>
                        <p:par>
                          <p:cTn fill="hold">
                            <p:stCondLst>
                              <p:cond delay="39000"/>
                            </p:stCondLst>
                            <p:childTnLst>
                              <p:par>
                                <p:cTn fill="hold" nodeType="afterEffect" presetClass="entr" presetID="10" presetSubtype="0">
                                  <p:stCondLst>
                                    <p:cond delay="0"/>
                                  </p:stCondLst>
                                  <p:childTnLst>
                                    <p:set>
                                      <p:cBhvr>
                                        <p:cTn dur="1" fill="hold">
                                          <p:stCondLst>
                                            <p:cond delay="0"/>
                                          </p:stCondLst>
                                        </p:cTn>
                                        <p:tgtEl>
                                          <p:spTgt spid="179">
                                            <p:txEl>
                                              <p:pRg end="10" st="10"/>
                                            </p:txEl>
                                          </p:spTgt>
                                        </p:tgtEl>
                                        <p:attrNameLst>
                                          <p:attrName>style.visibility</p:attrName>
                                        </p:attrNameLst>
                                      </p:cBhvr>
                                      <p:to>
                                        <p:strVal val="visible"/>
                                      </p:to>
                                    </p:set>
                                    <p:animEffect filter="fade" transition="in">
                                      <p:cBhvr>
                                        <p:cTn dur="1000"/>
                                        <p:tgtEl>
                                          <p:spTgt spid="179">
                                            <p:txEl>
                                              <p:pRg end="10" st="10"/>
                                            </p:txEl>
                                          </p:spTgt>
                                        </p:tgtEl>
                                      </p:cBhvr>
                                    </p:animEffect>
                                  </p:childTnLst>
                                </p:cTn>
                              </p:par>
                            </p:childTnLst>
                          </p:cTn>
                        </p:par>
                        <p:par>
                          <p:cTn fill="hold">
                            <p:stCondLst>
                              <p:cond delay="40000"/>
                            </p:stCondLst>
                            <p:childTnLst>
                              <p:par>
                                <p:cTn fill="hold" nodeType="afterEffect" presetClass="entr" presetID="10" presetSubtype="0">
                                  <p:stCondLst>
                                    <p:cond delay="0"/>
                                  </p:stCondLst>
                                  <p:childTnLst>
                                    <p:set>
                                      <p:cBhvr>
                                        <p:cTn dur="1" fill="hold">
                                          <p:stCondLst>
                                            <p:cond delay="0"/>
                                          </p:stCondLst>
                                        </p:cTn>
                                        <p:tgtEl>
                                          <p:spTgt spid="179">
                                            <p:txEl>
                                              <p:pRg end="11" st="11"/>
                                            </p:txEl>
                                          </p:spTgt>
                                        </p:tgtEl>
                                        <p:attrNameLst>
                                          <p:attrName>style.visibility</p:attrName>
                                        </p:attrNameLst>
                                      </p:cBhvr>
                                      <p:to>
                                        <p:strVal val="visible"/>
                                      </p:to>
                                    </p:set>
                                    <p:animEffect filter="fade" transition="in">
                                      <p:cBhvr>
                                        <p:cTn dur="1000"/>
                                        <p:tgtEl>
                                          <p:spTgt spid="179">
                                            <p:txEl>
                                              <p:pRg end="11" st="11"/>
                                            </p:txEl>
                                          </p:spTgt>
                                        </p:tgtEl>
                                      </p:cBhvr>
                                    </p:animEffect>
                                  </p:childTnLst>
                                </p:cTn>
                              </p:par>
                            </p:childTnLst>
                          </p:cTn>
                        </p:par>
                        <p:par>
                          <p:cTn fill="hold">
                            <p:stCondLst>
                              <p:cond delay="41000"/>
                            </p:stCondLst>
                            <p:childTnLst>
                              <p:par>
                                <p:cTn fill="hold" nodeType="afterEffect" presetClass="entr" presetID="10" presetSubtype="0">
                                  <p:stCondLst>
                                    <p:cond delay="0"/>
                                  </p:stCondLst>
                                  <p:childTnLst>
                                    <p:set>
                                      <p:cBhvr>
                                        <p:cTn dur="1" fill="hold">
                                          <p:stCondLst>
                                            <p:cond delay="0"/>
                                          </p:stCondLst>
                                        </p:cTn>
                                        <p:tgtEl>
                                          <p:spTgt spid="179">
                                            <p:txEl>
                                              <p:pRg end="12" st="12"/>
                                            </p:txEl>
                                          </p:spTgt>
                                        </p:tgtEl>
                                        <p:attrNameLst>
                                          <p:attrName>style.visibility</p:attrName>
                                        </p:attrNameLst>
                                      </p:cBhvr>
                                      <p:to>
                                        <p:strVal val="visible"/>
                                      </p:to>
                                    </p:set>
                                    <p:animEffect filter="fade" transition="in">
                                      <p:cBhvr>
                                        <p:cTn dur="1000"/>
                                        <p:tgtEl>
                                          <p:spTgt spid="179">
                                            <p:txEl>
                                              <p:pRg end="12" st="12"/>
                                            </p:txEl>
                                          </p:spTgt>
                                        </p:tgtEl>
                                      </p:cBhvr>
                                    </p:animEffect>
                                  </p:childTnLst>
                                </p:cTn>
                              </p:par>
                            </p:childTnLst>
                          </p:cTn>
                        </p:par>
                        <p:par>
                          <p:cTn fill="hold">
                            <p:stCondLst>
                              <p:cond delay="42000"/>
                            </p:stCondLst>
                            <p:childTnLst>
                              <p:par>
                                <p:cTn fill="hold" nodeType="afterEffect" presetClass="entr" presetID="10" presetSubtype="0">
                                  <p:stCondLst>
                                    <p:cond delay="0"/>
                                  </p:stCondLst>
                                  <p:childTnLst>
                                    <p:set>
                                      <p:cBhvr>
                                        <p:cTn dur="1" fill="hold">
                                          <p:stCondLst>
                                            <p:cond delay="0"/>
                                          </p:stCondLst>
                                        </p:cTn>
                                        <p:tgtEl>
                                          <p:spTgt spid="179">
                                            <p:txEl>
                                              <p:pRg end="13" st="13"/>
                                            </p:txEl>
                                          </p:spTgt>
                                        </p:tgtEl>
                                        <p:attrNameLst>
                                          <p:attrName>style.visibility</p:attrName>
                                        </p:attrNameLst>
                                      </p:cBhvr>
                                      <p:to>
                                        <p:strVal val="visible"/>
                                      </p:to>
                                    </p:set>
                                    <p:animEffect filter="fade" transition="in">
                                      <p:cBhvr>
                                        <p:cTn dur="1000"/>
                                        <p:tgtEl>
                                          <p:spTgt spid="179">
                                            <p:txEl>
                                              <p:pRg end="13" st="13"/>
                                            </p:txEl>
                                          </p:spTgt>
                                        </p:tgtEl>
                                      </p:cBhvr>
                                    </p:animEffect>
                                  </p:childTnLst>
                                </p:cTn>
                              </p:par>
                            </p:childTnLst>
                          </p:cTn>
                        </p:par>
                        <p:par>
                          <p:cTn fill="hold">
                            <p:stCondLst>
                              <p:cond delay="43000"/>
                            </p:stCondLst>
                            <p:childTnLst>
                              <p:par>
                                <p:cTn fill="hold" nodeType="afterEffect" presetClass="entr" presetID="10" presetSubtype="0">
                                  <p:stCondLst>
                                    <p:cond delay="0"/>
                                  </p:stCondLst>
                                  <p:childTnLst>
                                    <p:set>
                                      <p:cBhvr>
                                        <p:cTn dur="1" fill="hold">
                                          <p:stCondLst>
                                            <p:cond delay="0"/>
                                          </p:stCondLst>
                                        </p:cTn>
                                        <p:tgtEl>
                                          <p:spTgt spid="179">
                                            <p:txEl>
                                              <p:pRg end="14" st="14"/>
                                            </p:txEl>
                                          </p:spTgt>
                                        </p:tgtEl>
                                        <p:attrNameLst>
                                          <p:attrName>style.visibility</p:attrName>
                                        </p:attrNameLst>
                                      </p:cBhvr>
                                      <p:to>
                                        <p:strVal val="visible"/>
                                      </p:to>
                                    </p:set>
                                    <p:animEffect filter="fade" transition="in">
                                      <p:cBhvr>
                                        <p:cTn dur="1000"/>
                                        <p:tgtEl>
                                          <p:spTgt spid="179">
                                            <p:txEl>
                                              <p:pRg end="14" st="14"/>
                                            </p:txEl>
                                          </p:spTgt>
                                        </p:tgtEl>
                                      </p:cBhvr>
                                    </p:animEffect>
                                  </p:childTnLst>
                                </p:cTn>
                              </p:par>
                            </p:childTnLst>
                          </p:cTn>
                        </p:par>
                        <p:par>
                          <p:cTn fill="hold">
                            <p:stCondLst>
                              <p:cond delay="44000"/>
                            </p:stCondLst>
                            <p:childTnLst>
                              <p:par>
                                <p:cTn fill="hold" nodeType="afterEffect" presetClass="entr" presetID="10" presetSubtype="0">
                                  <p:stCondLst>
                                    <p:cond delay="0"/>
                                  </p:stCondLst>
                                  <p:childTnLst>
                                    <p:set>
                                      <p:cBhvr>
                                        <p:cTn dur="1" fill="hold">
                                          <p:stCondLst>
                                            <p:cond delay="0"/>
                                          </p:stCondLst>
                                        </p:cTn>
                                        <p:tgtEl>
                                          <p:spTgt spid="179">
                                            <p:txEl>
                                              <p:pRg end="15" st="15"/>
                                            </p:txEl>
                                          </p:spTgt>
                                        </p:tgtEl>
                                        <p:attrNameLst>
                                          <p:attrName>style.visibility</p:attrName>
                                        </p:attrNameLst>
                                      </p:cBhvr>
                                      <p:to>
                                        <p:strVal val="visible"/>
                                      </p:to>
                                    </p:set>
                                    <p:animEffect filter="fade" transition="in">
                                      <p:cBhvr>
                                        <p:cTn dur="1000"/>
                                        <p:tgtEl>
                                          <p:spTgt spid="179">
                                            <p:txEl>
                                              <p:pRg end="15" st="15"/>
                                            </p:txEl>
                                          </p:spTgt>
                                        </p:tgtEl>
                                      </p:cBhvr>
                                    </p:animEffect>
                                  </p:childTnLst>
                                </p:cTn>
                              </p:par>
                            </p:childTnLst>
                          </p:cTn>
                        </p:par>
                        <p:par>
                          <p:cTn fill="hold">
                            <p:stCondLst>
                              <p:cond delay="45000"/>
                            </p:stCondLst>
                            <p:childTnLst>
                              <p:par>
                                <p:cTn fill="hold" nodeType="afterEffect" presetClass="entr" presetID="10" presetSubtype="0">
                                  <p:stCondLst>
                                    <p:cond delay="0"/>
                                  </p:stCondLst>
                                  <p:childTnLst>
                                    <p:set>
                                      <p:cBhvr>
                                        <p:cTn dur="1" fill="hold">
                                          <p:stCondLst>
                                            <p:cond delay="0"/>
                                          </p:stCondLst>
                                        </p:cTn>
                                        <p:tgtEl>
                                          <p:spTgt spid="179">
                                            <p:txEl>
                                              <p:pRg end="16" st="16"/>
                                            </p:txEl>
                                          </p:spTgt>
                                        </p:tgtEl>
                                        <p:attrNameLst>
                                          <p:attrName>style.visibility</p:attrName>
                                        </p:attrNameLst>
                                      </p:cBhvr>
                                      <p:to>
                                        <p:strVal val="visible"/>
                                      </p:to>
                                    </p:set>
                                    <p:animEffect filter="fade" transition="in">
                                      <p:cBhvr>
                                        <p:cTn dur="1000"/>
                                        <p:tgtEl>
                                          <p:spTgt spid="179">
                                            <p:txEl>
                                              <p:pRg end="16" st="16"/>
                                            </p:txEl>
                                          </p:spTgt>
                                        </p:tgtEl>
                                      </p:cBhvr>
                                    </p:animEffect>
                                  </p:childTnLst>
                                </p:cTn>
                              </p:par>
                            </p:childTnLst>
                          </p:cTn>
                        </p:par>
                        <p:par>
                          <p:cTn fill="hold">
                            <p:stCondLst>
                              <p:cond delay="46000"/>
                            </p:stCondLst>
                            <p:childTnLst>
                              <p:par>
                                <p:cTn fill="hold" nodeType="afterEffect" presetClass="entr" presetID="10" presetSubtype="0">
                                  <p:stCondLst>
                                    <p:cond delay="0"/>
                                  </p:stCondLst>
                                  <p:childTnLst>
                                    <p:set>
                                      <p:cBhvr>
                                        <p:cTn dur="1" fill="hold">
                                          <p:stCondLst>
                                            <p:cond delay="0"/>
                                          </p:stCondLst>
                                        </p:cTn>
                                        <p:tgtEl>
                                          <p:spTgt spid="179">
                                            <p:txEl>
                                              <p:pRg end="17" st="17"/>
                                            </p:txEl>
                                          </p:spTgt>
                                        </p:tgtEl>
                                        <p:attrNameLst>
                                          <p:attrName>style.visibility</p:attrName>
                                        </p:attrNameLst>
                                      </p:cBhvr>
                                      <p:to>
                                        <p:strVal val="visible"/>
                                      </p:to>
                                    </p:set>
                                    <p:animEffect filter="fade" transition="in">
                                      <p:cBhvr>
                                        <p:cTn dur="1000"/>
                                        <p:tgtEl>
                                          <p:spTgt spid="179">
                                            <p:txEl>
                                              <p:pRg end="17" st="17"/>
                                            </p:txEl>
                                          </p:spTgt>
                                        </p:tgtEl>
                                      </p:cBhvr>
                                    </p:animEffect>
                                  </p:childTnLst>
                                </p:cTn>
                              </p:par>
                            </p:childTnLst>
                          </p:cTn>
                        </p:par>
                        <p:par>
                          <p:cTn fill="hold">
                            <p:stCondLst>
                              <p:cond delay="47000"/>
                            </p:stCondLst>
                            <p:childTnLst>
                              <p:par>
                                <p:cTn fill="hold" nodeType="afterEffect" presetClass="entr" presetID="10" presetSubtype="0">
                                  <p:stCondLst>
                                    <p:cond delay="0"/>
                                  </p:stCondLst>
                                  <p:childTnLst>
                                    <p:set>
                                      <p:cBhvr>
                                        <p:cTn dur="1" fill="hold">
                                          <p:stCondLst>
                                            <p:cond delay="0"/>
                                          </p:stCondLst>
                                        </p:cTn>
                                        <p:tgtEl>
                                          <p:spTgt spid="179">
                                            <p:txEl>
                                              <p:pRg end="18" st="18"/>
                                            </p:txEl>
                                          </p:spTgt>
                                        </p:tgtEl>
                                        <p:attrNameLst>
                                          <p:attrName>style.visibility</p:attrName>
                                        </p:attrNameLst>
                                      </p:cBhvr>
                                      <p:to>
                                        <p:strVal val="visible"/>
                                      </p:to>
                                    </p:set>
                                    <p:animEffect filter="fade" transition="in">
                                      <p:cBhvr>
                                        <p:cTn dur="1000"/>
                                        <p:tgtEl>
                                          <p:spTgt spid="179">
                                            <p:txEl>
                                              <p:pRg end="18" st="1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1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Where to find login for Portal</a:t>
            </a:r>
            <a:endParaRPr/>
          </a:p>
        </p:txBody>
      </p:sp>
      <p:sp>
        <p:nvSpPr>
          <p:cNvPr id="188" name="Google Shape;188;p14"/>
          <p:cNvSpPr/>
          <p:nvPr/>
        </p:nvSpPr>
        <p:spPr>
          <a:xfrm rot="-10380000">
            <a:off x="4448175" y="3873500"/>
            <a:ext cx="977900" cy="485775"/>
          </a:xfrm>
          <a:prstGeom prst="rightArrow">
            <a:avLst>
              <a:gd fmla="val 16235" name="adj1"/>
              <a:gd fmla="val 50000" name="adj2"/>
            </a:avLst>
          </a:prstGeom>
          <a:solidFill>
            <a:schemeClr val="accent1"/>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id="189" name="Google Shape;189;p14"/>
          <p:cNvPicPr preferRelativeResize="0"/>
          <p:nvPr>
            <p:ph idx="1" type="body"/>
          </p:nvPr>
        </p:nvPicPr>
        <p:blipFill rotWithShape="1">
          <a:blip r:embed="rId3">
            <a:alphaModFix/>
          </a:blip>
          <a:srcRect b="0" l="0" r="0" t="0"/>
          <a:stretch/>
        </p:blipFill>
        <p:spPr>
          <a:xfrm>
            <a:off x="6858000" y="1376362"/>
            <a:ext cx="2090737" cy="4525962"/>
          </a:xfrm>
          <a:prstGeom prst="rect">
            <a:avLst/>
          </a:prstGeom>
          <a:noFill/>
          <a:ln>
            <a:noFill/>
          </a:ln>
        </p:spPr>
      </p:pic>
      <p:pic>
        <p:nvPicPr>
          <p:cNvPr id="190" name="Google Shape;190;p14"/>
          <p:cNvPicPr preferRelativeResize="0"/>
          <p:nvPr/>
        </p:nvPicPr>
        <p:blipFill rotWithShape="1">
          <a:blip r:embed="rId4">
            <a:alphaModFix/>
          </a:blip>
          <a:srcRect b="0" l="0" r="0" t="0"/>
          <a:stretch/>
        </p:blipFill>
        <p:spPr>
          <a:xfrm>
            <a:off x="17462" y="2397125"/>
            <a:ext cx="6978650" cy="3275012"/>
          </a:xfrm>
          <a:prstGeom prst="rect">
            <a:avLst/>
          </a:prstGeom>
          <a:noFill/>
          <a:ln>
            <a:noFill/>
          </a:ln>
        </p:spPr>
      </p:pic>
      <p:sp>
        <p:nvSpPr>
          <p:cNvPr id="191" name="Google Shape;191;p14"/>
          <p:cNvSpPr/>
          <p:nvPr/>
        </p:nvSpPr>
        <p:spPr>
          <a:xfrm>
            <a:off x="3973512" y="3525837"/>
            <a:ext cx="1447800" cy="508000"/>
          </a:xfrm>
          <a:prstGeom prst="leftArrow">
            <a:avLst>
              <a:gd fmla="val 3789" name="adj1"/>
              <a:gd fmla="val 50000" name="adj2"/>
            </a:avLst>
          </a:prstGeom>
          <a:solidFill>
            <a:srgbClr val="00B050"/>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1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17375E"/>
              </a:buClr>
              <a:buSzPts val="3600"/>
              <a:buFont typeface="Calibri"/>
              <a:buNone/>
            </a:pPr>
            <a:r>
              <a:rPr b="0" i="0" lang="en-US" sz="3600" u="none">
                <a:solidFill>
                  <a:srgbClr val="17375E"/>
                </a:solidFill>
                <a:latin typeface="Calibri"/>
                <a:ea typeface="Calibri"/>
                <a:cs typeface="Calibri"/>
                <a:sym typeface="Calibri"/>
              </a:rPr>
              <a:t>Login Page once Approved</a:t>
            </a:r>
            <a:endParaRPr/>
          </a:p>
        </p:txBody>
      </p:sp>
      <p:sp>
        <p:nvSpPr>
          <p:cNvPr id="197" name="Google Shape;197;p15"/>
          <p:cNvSpPr txBox="1"/>
          <p:nvPr/>
        </p:nvSpPr>
        <p:spPr>
          <a:xfrm>
            <a:off x="228600" y="1600200"/>
            <a:ext cx="2743200" cy="56943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76092"/>
              </a:buClr>
              <a:buSzPts val="2800"/>
              <a:buFont typeface="Calibri"/>
              <a:buNone/>
            </a:pPr>
            <a:r>
              <a:rPr b="1" i="0" lang="en-US" sz="2800" u="none">
                <a:solidFill>
                  <a:srgbClr val="376092"/>
                </a:solidFill>
                <a:latin typeface="Calibri"/>
                <a:ea typeface="Calibri"/>
                <a:cs typeface="Calibri"/>
                <a:sym typeface="Calibri"/>
              </a:rPr>
              <a:t>YEO Portal</a:t>
            </a:r>
            <a:endParaRPr/>
          </a:p>
          <a:p>
            <a:pPr indent="0" lvl="0" marL="0" marR="0" rtl="0" algn="l">
              <a:lnSpc>
                <a:spcPct val="100000"/>
              </a:lnSpc>
              <a:spcBef>
                <a:spcPts val="0"/>
              </a:spcBef>
              <a:spcAft>
                <a:spcPts val="0"/>
              </a:spcAft>
              <a:buClr>
                <a:schemeClr val="dk1"/>
              </a:buClr>
              <a:buSzPts val="1200"/>
              <a:buFont typeface="Arial"/>
              <a:buNone/>
            </a:pPr>
            <a:r>
              <a:t/>
            </a:r>
            <a:endParaRPr b="1" i="0" sz="1200" u="none">
              <a:solidFill>
                <a:srgbClr val="376092"/>
              </a:solidFill>
              <a:latin typeface="Calibri"/>
              <a:ea typeface="Calibri"/>
              <a:cs typeface="Calibri"/>
              <a:sym typeface="Calibri"/>
            </a:endParaRPr>
          </a:p>
          <a:p>
            <a:pPr indent="-76200" lvl="0" marL="0" marR="0" rtl="0" algn="l">
              <a:lnSpc>
                <a:spcPct val="100000"/>
              </a:lnSpc>
              <a:spcBef>
                <a:spcPts val="0"/>
              </a:spcBef>
              <a:spcAft>
                <a:spcPts val="0"/>
              </a:spcAft>
              <a:buClr>
                <a:srgbClr val="376092"/>
              </a:buClr>
              <a:buSzPts val="1200"/>
              <a:buFont typeface="Arial"/>
              <a:buChar char="•"/>
            </a:pPr>
            <a:r>
              <a:rPr b="1" i="0" lang="en-US" sz="1200" u="none">
                <a:solidFill>
                  <a:srgbClr val="376092"/>
                </a:solidFill>
                <a:latin typeface="Calibri"/>
                <a:ea typeface="Calibri"/>
                <a:cs typeface="Calibri"/>
                <a:sym typeface="Calibri"/>
              </a:rPr>
              <a:t>Your Students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Contact Information</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Flight Itineraries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Insurance Details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Links to Maps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Generate ID Cards</a:t>
            </a:r>
            <a:endParaRPr/>
          </a:p>
          <a:p>
            <a:pPr indent="-76200" lvl="0" marL="0" marR="0" rtl="0" algn="l">
              <a:lnSpc>
                <a:spcPct val="100000"/>
              </a:lnSpc>
              <a:spcBef>
                <a:spcPts val="0"/>
              </a:spcBef>
              <a:spcAft>
                <a:spcPts val="0"/>
              </a:spcAft>
              <a:buClr>
                <a:srgbClr val="376092"/>
              </a:buClr>
              <a:buSzPts val="1200"/>
              <a:buFont typeface="Arial"/>
              <a:buChar char="•"/>
            </a:pPr>
            <a:r>
              <a:rPr b="1" i="0" lang="en-US" sz="1200" u="none">
                <a:solidFill>
                  <a:srgbClr val="376092"/>
                </a:solidFill>
                <a:latin typeface="Calibri"/>
                <a:ea typeface="Calibri"/>
                <a:cs typeface="Calibri"/>
                <a:sym typeface="Calibri"/>
              </a:rPr>
              <a:t>Your Host Families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Contact Information</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Host Student History</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Links to Maps</a:t>
            </a:r>
            <a:endParaRPr/>
          </a:p>
          <a:p>
            <a:pPr indent="-76200" lvl="0" marL="0" marR="0" rtl="0" algn="l">
              <a:lnSpc>
                <a:spcPct val="100000"/>
              </a:lnSpc>
              <a:spcBef>
                <a:spcPts val="0"/>
              </a:spcBef>
              <a:spcAft>
                <a:spcPts val="0"/>
              </a:spcAft>
              <a:buClr>
                <a:srgbClr val="376092"/>
              </a:buClr>
              <a:buSzPts val="1200"/>
              <a:buFont typeface="Arial"/>
              <a:buChar char="•"/>
            </a:pPr>
            <a:r>
              <a:rPr b="1" i="0" lang="en-US" sz="1200" u="none">
                <a:solidFill>
                  <a:srgbClr val="376092"/>
                </a:solidFill>
                <a:latin typeface="Calibri"/>
                <a:ea typeface="Calibri"/>
                <a:cs typeface="Calibri"/>
                <a:sym typeface="Calibri"/>
              </a:rPr>
              <a:t>Directory &amp; Library</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Officers, District Chairs, etc.</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Reference Material</a:t>
            </a:r>
            <a:endParaRPr/>
          </a:p>
          <a:p>
            <a:pPr indent="-76200" lvl="0" marL="0" marR="0" rtl="0" algn="l">
              <a:lnSpc>
                <a:spcPct val="100000"/>
              </a:lnSpc>
              <a:spcBef>
                <a:spcPts val="0"/>
              </a:spcBef>
              <a:spcAft>
                <a:spcPts val="0"/>
              </a:spcAft>
              <a:buClr>
                <a:srgbClr val="376092"/>
              </a:buClr>
              <a:buSzPts val="1200"/>
              <a:buFont typeface="Arial"/>
              <a:buChar char="•"/>
            </a:pPr>
            <a:r>
              <a:rPr b="1" i="0" lang="en-US" sz="1200" u="none">
                <a:solidFill>
                  <a:srgbClr val="376092"/>
                </a:solidFill>
                <a:latin typeface="Calibri"/>
                <a:ea typeface="Calibri"/>
                <a:cs typeface="Calibri"/>
                <a:sym typeface="Calibri"/>
              </a:rPr>
              <a:t>Web Forms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Monthly Counselor Reports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Host Family Changes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Home Visit/Interview</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Follow-up HF (2</a:t>
            </a:r>
            <a:r>
              <a:rPr b="1" baseline="30000" i="0" lang="en-US" sz="1200" u="none" cap="none" strike="noStrike">
                <a:solidFill>
                  <a:srgbClr val="376092"/>
                </a:solidFill>
                <a:latin typeface="Calibri"/>
                <a:ea typeface="Calibri"/>
                <a:cs typeface="Calibri"/>
                <a:sym typeface="Calibri"/>
              </a:rPr>
              <a:t>nd</a:t>
            </a:r>
            <a:r>
              <a:rPr b="1" i="0" lang="en-US" sz="1200" u="none" cap="none" strike="noStrike">
                <a:solidFill>
                  <a:srgbClr val="376092"/>
                </a:solidFill>
                <a:latin typeface="Calibri"/>
                <a:ea typeface="Calibri"/>
                <a:cs typeface="Calibri"/>
                <a:sym typeface="Calibri"/>
              </a:rPr>
              <a:t> Visit) Reports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Host Family Applications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Volunteer Applications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Outbound Applications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Itinerary Uploads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Insurance Uploads</a:t>
            </a:r>
            <a:endParaRPr/>
          </a:p>
          <a:p>
            <a:pPr indent="0" lvl="1" marL="457200" marR="0" rtl="0" algn="l">
              <a:lnSpc>
                <a:spcPct val="100000"/>
              </a:lnSpc>
              <a:spcBef>
                <a:spcPts val="0"/>
              </a:spcBef>
              <a:spcAft>
                <a:spcPts val="0"/>
              </a:spcAft>
              <a:buClr>
                <a:schemeClr val="dk1"/>
              </a:buClr>
              <a:buSzPts val="1200"/>
              <a:buFont typeface="Arial"/>
              <a:buNone/>
            </a:pPr>
            <a:r>
              <a:t/>
            </a:r>
            <a:endParaRPr b="1" i="0" sz="1200" u="none" cap="none" strike="noStrike">
              <a:solidFill>
                <a:srgbClr val="376092"/>
              </a:solidFill>
              <a:latin typeface="Calibri"/>
              <a:ea typeface="Calibri"/>
              <a:cs typeface="Calibri"/>
              <a:sym typeface="Calibri"/>
            </a:endParaRPr>
          </a:p>
          <a:p>
            <a:pPr indent="0" lvl="1" marL="457200" marR="0" rtl="0" algn="l">
              <a:lnSpc>
                <a:spcPct val="100000"/>
              </a:lnSpc>
              <a:spcBef>
                <a:spcPts val="0"/>
              </a:spcBef>
              <a:spcAft>
                <a:spcPts val="0"/>
              </a:spcAft>
              <a:buClr>
                <a:schemeClr val="dk1"/>
              </a:buClr>
              <a:buSzPts val="1200"/>
              <a:buFont typeface="Arial"/>
              <a:buNone/>
            </a:pPr>
            <a:r>
              <a:t/>
            </a:r>
            <a:endParaRPr b="1" i="0" sz="1200" u="none" cap="none" strike="noStrike">
              <a:solidFill>
                <a:srgbClr val="376092"/>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Arial"/>
              <a:buNone/>
            </a:pPr>
            <a:r>
              <a:t/>
            </a:r>
            <a:endParaRPr b="1" i="0" sz="1200" u="none">
              <a:solidFill>
                <a:srgbClr val="376092"/>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1" i="0" sz="1200" u="none">
              <a:solidFill>
                <a:srgbClr val="376092"/>
              </a:solidFill>
              <a:latin typeface="Calibri"/>
              <a:ea typeface="Calibri"/>
              <a:cs typeface="Calibri"/>
              <a:sym typeface="Calibri"/>
            </a:endParaRPr>
          </a:p>
        </p:txBody>
      </p:sp>
      <p:pic>
        <p:nvPicPr>
          <p:cNvPr descr="C:\Users\MOTHER\Pictures\Yeah pics\YEAH Portal sign in.jpg" id="198" name="Google Shape;198;p15"/>
          <p:cNvPicPr preferRelativeResize="0"/>
          <p:nvPr/>
        </p:nvPicPr>
        <p:blipFill rotWithShape="1">
          <a:blip r:embed="rId3">
            <a:alphaModFix/>
          </a:blip>
          <a:srcRect b="0" l="0" r="0" t="0"/>
          <a:stretch/>
        </p:blipFill>
        <p:spPr>
          <a:xfrm>
            <a:off x="3581400" y="1752600"/>
            <a:ext cx="5072062" cy="4554537"/>
          </a:xfrm>
          <a:prstGeom prst="rect">
            <a:avLst/>
          </a:prstGeom>
          <a:noFill/>
          <a:ln>
            <a:noFill/>
          </a:ln>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1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rgbClr val="17375E"/>
              </a:buClr>
              <a:buSzPts val="3600"/>
              <a:buFont typeface="Calibri"/>
              <a:buNone/>
            </a:pPr>
            <a:r>
              <a:rPr b="0" i="0" lang="en-US" sz="3600" u="none">
                <a:solidFill>
                  <a:srgbClr val="17375E"/>
                </a:solidFill>
                <a:latin typeface="Calibri"/>
                <a:ea typeface="Calibri"/>
                <a:cs typeface="Calibri"/>
                <a:sym typeface="Calibri"/>
              </a:rPr>
              <a:t>Choices on Portal</a:t>
            </a:r>
            <a:endParaRPr/>
          </a:p>
        </p:txBody>
      </p:sp>
      <p:sp>
        <p:nvSpPr>
          <p:cNvPr id="204" name="Google Shape;204;p16"/>
          <p:cNvSpPr txBox="1"/>
          <p:nvPr/>
        </p:nvSpPr>
        <p:spPr>
          <a:xfrm>
            <a:off x="228600" y="1600200"/>
            <a:ext cx="2743200" cy="53244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76092"/>
              </a:buClr>
              <a:buSzPts val="2800"/>
              <a:buFont typeface="Calibri"/>
              <a:buNone/>
            </a:pPr>
            <a:r>
              <a:rPr b="1" i="0" lang="en-US" sz="2800" u="none">
                <a:solidFill>
                  <a:srgbClr val="376092"/>
                </a:solidFill>
                <a:latin typeface="Calibri"/>
                <a:ea typeface="Calibri"/>
                <a:cs typeface="Calibri"/>
                <a:sym typeface="Calibri"/>
              </a:rPr>
              <a:t>YEO Portal</a:t>
            </a:r>
            <a:endParaRPr/>
          </a:p>
          <a:p>
            <a:pPr indent="0" lvl="0" marL="0" marR="0" rtl="0" algn="l">
              <a:lnSpc>
                <a:spcPct val="100000"/>
              </a:lnSpc>
              <a:spcBef>
                <a:spcPts val="0"/>
              </a:spcBef>
              <a:spcAft>
                <a:spcPts val="0"/>
              </a:spcAft>
              <a:buClr>
                <a:schemeClr val="dk1"/>
              </a:buClr>
              <a:buSzPts val="1200"/>
              <a:buFont typeface="Arial"/>
              <a:buNone/>
            </a:pPr>
            <a:r>
              <a:t/>
            </a:r>
            <a:endParaRPr b="1" i="0" sz="1200" u="none">
              <a:solidFill>
                <a:srgbClr val="376092"/>
              </a:solidFill>
              <a:latin typeface="Calibri"/>
              <a:ea typeface="Calibri"/>
              <a:cs typeface="Calibri"/>
              <a:sym typeface="Calibri"/>
            </a:endParaRPr>
          </a:p>
          <a:p>
            <a:pPr indent="-76200" lvl="0" marL="0" marR="0" rtl="0" algn="l">
              <a:lnSpc>
                <a:spcPct val="100000"/>
              </a:lnSpc>
              <a:spcBef>
                <a:spcPts val="0"/>
              </a:spcBef>
              <a:spcAft>
                <a:spcPts val="0"/>
              </a:spcAft>
              <a:buClr>
                <a:srgbClr val="376092"/>
              </a:buClr>
              <a:buSzPts val="1200"/>
              <a:buFont typeface="Arial"/>
              <a:buChar char="•"/>
            </a:pPr>
            <a:r>
              <a:rPr b="1" i="0" lang="en-US" sz="1200" u="none">
                <a:solidFill>
                  <a:srgbClr val="376092"/>
                </a:solidFill>
                <a:latin typeface="Calibri"/>
                <a:ea typeface="Calibri"/>
                <a:cs typeface="Calibri"/>
                <a:sym typeface="Calibri"/>
              </a:rPr>
              <a:t>Your Students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Contact Information</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Flight Itineraries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Insurance Details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Links to Maps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Generate ID Cards</a:t>
            </a:r>
            <a:endParaRPr/>
          </a:p>
          <a:p>
            <a:pPr indent="-76200" lvl="0" marL="0" marR="0" rtl="0" algn="l">
              <a:lnSpc>
                <a:spcPct val="100000"/>
              </a:lnSpc>
              <a:spcBef>
                <a:spcPts val="0"/>
              </a:spcBef>
              <a:spcAft>
                <a:spcPts val="0"/>
              </a:spcAft>
              <a:buClr>
                <a:srgbClr val="376092"/>
              </a:buClr>
              <a:buSzPts val="1200"/>
              <a:buFont typeface="Arial"/>
              <a:buChar char="•"/>
            </a:pPr>
            <a:r>
              <a:rPr b="1" i="0" lang="en-US" sz="1200" u="none">
                <a:solidFill>
                  <a:srgbClr val="376092"/>
                </a:solidFill>
                <a:latin typeface="Calibri"/>
                <a:ea typeface="Calibri"/>
                <a:cs typeface="Calibri"/>
                <a:sym typeface="Calibri"/>
              </a:rPr>
              <a:t>Your Host Families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Contact Information</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Host Student History</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Links to Maps</a:t>
            </a:r>
            <a:endParaRPr/>
          </a:p>
          <a:p>
            <a:pPr indent="-76200" lvl="0" marL="0" marR="0" rtl="0" algn="l">
              <a:lnSpc>
                <a:spcPct val="100000"/>
              </a:lnSpc>
              <a:spcBef>
                <a:spcPts val="0"/>
              </a:spcBef>
              <a:spcAft>
                <a:spcPts val="0"/>
              </a:spcAft>
              <a:buClr>
                <a:srgbClr val="376092"/>
              </a:buClr>
              <a:buSzPts val="1200"/>
              <a:buFont typeface="Arial"/>
              <a:buChar char="•"/>
            </a:pPr>
            <a:r>
              <a:rPr b="1" i="0" lang="en-US" sz="1200" u="none">
                <a:solidFill>
                  <a:srgbClr val="376092"/>
                </a:solidFill>
                <a:latin typeface="Calibri"/>
                <a:ea typeface="Calibri"/>
                <a:cs typeface="Calibri"/>
                <a:sym typeface="Calibri"/>
              </a:rPr>
              <a:t>Directory &amp; Library</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Officers, District Chairs, etc.</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Handbooks, Reference Material</a:t>
            </a:r>
            <a:endParaRPr/>
          </a:p>
          <a:p>
            <a:pPr indent="-76200" lvl="0" marL="0" marR="0" rtl="0" algn="l">
              <a:lnSpc>
                <a:spcPct val="100000"/>
              </a:lnSpc>
              <a:spcBef>
                <a:spcPts val="0"/>
              </a:spcBef>
              <a:spcAft>
                <a:spcPts val="0"/>
              </a:spcAft>
              <a:buClr>
                <a:srgbClr val="376092"/>
              </a:buClr>
              <a:buSzPts val="1200"/>
              <a:buFont typeface="Arial"/>
              <a:buChar char="•"/>
            </a:pPr>
            <a:r>
              <a:rPr b="1" i="0" lang="en-US" sz="1200" u="none">
                <a:solidFill>
                  <a:srgbClr val="376092"/>
                </a:solidFill>
                <a:latin typeface="Calibri"/>
                <a:ea typeface="Calibri"/>
                <a:cs typeface="Calibri"/>
                <a:sym typeface="Calibri"/>
              </a:rPr>
              <a:t>Web Forms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Monthly Counselor Reports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Host Family Changes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Home Visit/Interview</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Follow-up HF (2</a:t>
            </a:r>
            <a:r>
              <a:rPr b="1" baseline="30000" i="0" lang="en-US" sz="1200" u="none" cap="none" strike="noStrike">
                <a:solidFill>
                  <a:srgbClr val="376092"/>
                </a:solidFill>
                <a:latin typeface="Calibri"/>
                <a:ea typeface="Calibri"/>
                <a:cs typeface="Calibri"/>
                <a:sym typeface="Calibri"/>
              </a:rPr>
              <a:t>nd</a:t>
            </a:r>
            <a:r>
              <a:rPr b="1" i="0" lang="en-US" sz="1200" u="none" cap="none" strike="noStrike">
                <a:solidFill>
                  <a:srgbClr val="376092"/>
                </a:solidFill>
                <a:latin typeface="Calibri"/>
                <a:ea typeface="Calibri"/>
                <a:cs typeface="Calibri"/>
                <a:sym typeface="Calibri"/>
              </a:rPr>
              <a:t> Visit) Reports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Host Family Applications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Volunteer Applications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Outbound Applications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Itinerary Uploads</a:t>
            </a:r>
            <a:endParaRPr/>
          </a:p>
          <a:p>
            <a:pPr indent="-76200" lvl="1" marL="457200" marR="0" rtl="0" algn="l">
              <a:lnSpc>
                <a:spcPct val="100000"/>
              </a:lnSpc>
              <a:spcBef>
                <a:spcPts val="0"/>
              </a:spcBef>
              <a:spcAft>
                <a:spcPts val="0"/>
              </a:spcAft>
              <a:buClr>
                <a:srgbClr val="376092"/>
              </a:buClr>
              <a:buSzPts val="1200"/>
              <a:buFont typeface="Arial"/>
              <a:buChar char="•"/>
            </a:pPr>
            <a:r>
              <a:rPr b="1" i="0" lang="en-US" sz="1200" u="none" cap="none" strike="noStrike">
                <a:solidFill>
                  <a:srgbClr val="376092"/>
                </a:solidFill>
                <a:latin typeface="Calibri"/>
                <a:ea typeface="Calibri"/>
                <a:cs typeface="Calibri"/>
                <a:sym typeface="Calibri"/>
              </a:rPr>
              <a:t>Insurance Uploads</a:t>
            </a:r>
            <a:endParaRPr/>
          </a:p>
          <a:p>
            <a:pPr indent="0" lvl="0" marL="0" marR="0" rtl="0" algn="l">
              <a:lnSpc>
                <a:spcPct val="100000"/>
              </a:lnSpc>
              <a:spcBef>
                <a:spcPts val="0"/>
              </a:spcBef>
              <a:spcAft>
                <a:spcPts val="0"/>
              </a:spcAft>
              <a:buClr>
                <a:schemeClr val="dk1"/>
              </a:buClr>
              <a:buSzPts val="1200"/>
              <a:buFont typeface="Arial"/>
              <a:buNone/>
            </a:pPr>
            <a:r>
              <a:t/>
            </a:r>
            <a:endParaRPr b="1" i="0" sz="1200" u="none">
              <a:solidFill>
                <a:srgbClr val="376092"/>
              </a:solidFill>
              <a:latin typeface="Calibri"/>
              <a:ea typeface="Calibri"/>
              <a:cs typeface="Calibri"/>
              <a:sym typeface="Calibri"/>
            </a:endParaRPr>
          </a:p>
          <a:p>
            <a:pPr indent="0" lvl="0" marL="0" marR="0" rtl="0" algn="l">
              <a:lnSpc>
                <a:spcPct val="100000"/>
              </a:lnSpc>
              <a:spcBef>
                <a:spcPts val="0"/>
              </a:spcBef>
              <a:spcAft>
                <a:spcPts val="0"/>
              </a:spcAft>
              <a:buNone/>
            </a:pPr>
            <a:r>
              <a:t/>
            </a:r>
            <a:endParaRPr b="1" i="0" sz="1200" u="none">
              <a:solidFill>
                <a:srgbClr val="376092"/>
              </a:solidFill>
              <a:latin typeface="Calibri"/>
              <a:ea typeface="Calibri"/>
              <a:cs typeface="Calibri"/>
              <a:sym typeface="Calibri"/>
            </a:endParaRPr>
          </a:p>
        </p:txBody>
      </p:sp>
      <p:pic>
        <p:nvPicPr>
          <p:cNvPr descr="C:\Users\MOTHER\Pictures\Yeah pics\YEAH Portal Menu.jpg" id="205" name="Google Shape;205;p16"/>
          <p:cNvPicPr preferRelativeResize="0"/>
          <p:nvPr/>
        </p:nvPicPr>
        <p:blipFill rotWithShape="1">
          <a:blip r:embed="rId3">
            <a:alphaModFix/>
          </a:blip>
          <a:srcRect b="0" l="0" r="0" t="0"/>
          <a:stretch/>
        </p:blipFill>
        <p:spPr>
          <a:xfrm>
            <a:off x="3657600" y="1752600"/>
            <a:ext cx="5078412" cy="4622800"/>
          </a:xfrm>
          <a:prstGeom prst="rect">
            <a:avLst/>
          </a:prstGeom>
          <a:noFill/>
          <a:ln>
            <a:noFill/>
          </a:ln>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1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YEOs only HUB Access</a:t>
            </a:r>
            <a:endParaRPr/>
          </a:p>
        </p:txBody>
      </p:sp>
      <p:pic>
        <p:nvPicPr>
          <p:cNvPr descr="Yeah Hub sign in.jpg" id="211" name="Google Shape;211;p17"/>
          <p:cNvPicPr preferRelativeResize="0"/>
          <p:nvPr>
            <p:ph idx="1" type="body"/>
          </p:nvPr>
        </p:nvPicPr>
        <p:blipFill rotWithShape="1">
          <a:blip r:embed="rId3">
            <a:alphaModFix/>
          </a:blip>
          <a:srcRect b="0" l="0" r="0" t="0"/>
          <a:stretch/>
        </p:blipFill>
        <p:spPr>
          <a:xfrm>
            <a:off x="304800" y="1295400"/>
            <a:ext cx="4471987" cy="2514600"/>
          </a:xfrm>
          <a:prstGeom prst="rect">
            <a:avLst/>
          </a:prstGeom>
          <a:noFill/>
          <a:ln>
            <a:noFill/>
          </a:ln>
        </p:spPr>
      </p:pic>
      <p:pic>
        <p:nvPicPr>
          <p:cNvPr descr="YEAH Tabs.jpg" id="212" name="Google Shape;212;p17"/>
          <p:cNvPicPr preferRelativeResize="0"/>
          <p:nvPr/>
        </p:nvPicPr>
        <p:blipFill rotWithShape="1">
          <a:blip r:embed="rId4">
            <a:alphaModFix/>
          </a:blip>
          <a:srcRect b="0" l="0" r="0" t="0"/>
          <a:stretch/>
        </p:blipFill>
        <p:spPr>
          <a:xfrm>
            <a:off x="4419600" y="3800475"/>
            <a:ext cx="4724400" cy="265588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18"/>
          <p:cNvSpPr txBox="1"/>
          <p:nvPr>
            <p:ph type="title"/>
          </p:nvPr>
        </p:nvSpPr>
        <p:spPr>
          <a:xfrm>
            <a:off x="533400" y="38100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YEOs only HUB Access</a:t>
            </a:r>
            <a:endParaRPr/>
          </a:p>
        </p:txBody>
      </p:sp>
      <p:pic>
        <p:nvPicPr>
          <p:cNvPr descr="YEAH Vol list.jpg" id="218" name="Google Shape;218;p18"/>
          <p:cNvPicPr preferRelativeResize="0"/>
          <p:nvPr>
            <p:ph idx="1" type="body"/>
          </p:nvPr>
        </p:nvPicPr>
        <p:blipFill rotWithShape="1">
          <a:blip r:embed="rId3">
            <a:alphaModFix/>
          </a:blip>
          <a:srcRect b="0" l="0" r="0" t="0"/>
          <a:stretch/>
        </p:blipFill>
        <p:spPr>
          <a:xfrm>
            <a:off x="0" y="1497012"/>
            <a:ext cx="4495800" cy="2527300"/>
          </a:xfrm>
          <a:prstGeom prst="rect">
            <a:avLst/>
          </a:prstGeom>
          <a:noFill/>
          <a:ln>
            <a:noFill/>
          </a:ln>
        </p:spPr>
      </p:pic>
      <p:pic>
        <p:nvPicPr>
          <p:cNvPr descr="YEAH Vol Detail.jpg" id="219" name="Google Shape;219;p18"/>
          <p:cNvPicPr preferRelativeResize="0"/>
          <p:nvPr/>
        </p:nvPicPr>
        <p:blipFill rotWithShape="1">
          <a:blip r:embed="rId4">
            <a:alphaModFix/>
          </a:blip>
          <a:srcRect b="0" l="0" r="0" t="0"/>
          <a:stretch/>
        </p:blipFill>
        <p:spPr>
          <a:xfrm>
            <a:off x="4724400" y="1524000"/>
            <a:ext cx="4419600" cy="2484437"/>
          </a:xfrm>
          <a:prstGeom prst="rect">
            <a:avLst/>
          </a:prstGeom>
          <a:noFill/>
          <a:ln>
            <a:noFill/>
          </a:ln>
        </p:spPr>
      </p:pic>
      <p:pic>
        <p:nvPicPr>
          <p:cNvPr descr="YEAH Vol Docs.jpg" id="220" name="Google Shape;220;p18"/>
          <p:cNvPicPr preferRelativeResize="0"/>
          <p:nvPr/>
        </p:nvPicPr>
        <p:blipFill rotWithShape="1">
          <a:blip r:embed="rId5">
            <a:alphaModFix/>
          </a:blip>
          <a:srcRect b="0" l="0" r="0" t="0"/>
          <a:stretch/>
        </p:blipFill>
        <p:spPr>
          <a:xfrm>
            <a:off x="0" y="4330700"/>
            <a:ext cx="4495800" cy="2527300"/>
          </a:xfrm>
          <a:prstGeom prst="rect">
            <a:avLst/>
          </a:prstGeom>
          <a:noFill/>
          <a:ln>
            <a:noFill/>
          </a:ln>
        </p:spPr>
      </p:pic>
      <p:pic>
        <p:nvPicPr>
          <p:cNvPr descr="YEAH Vol Process.jpg" id="221" name="Google Shape;221;p18"/>
          <p:cNvPicPr preferRelativeResize="0"/>
          <p:nvPr/>
        </p:nvPicPr>
        <p:blipFill rotWithShape="1">
          <a:blip r:embed="rId6">
            <a:alphaModFix/>
          </a:blip>
          <a:srcRect b="0" l="0" r="0" t="0"/>
          <a:stretch/>
        </p:blipFill>
        <p:spPr>
          <a:xfrm>
            <a:off x="4706937" y="4364037"/>
            <a:ext cx="4437062" cy="249396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sp>
        <p:nvSpPr>
          <p:cNvPr id="226" name="Google Shape;226;p1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YEOs only HUB Acccess</a:t>
            </a:r>
            <a:endParaRPr/>
          </a:p>
        </p:txBody>
      </p:sp>
      <p:pic>
        <p:nvPicPr>
          <p:cNvPr descr="YEAH HF list.jpg" id="227" name="Google Shape;227;p19"/>
          <p:cNvPicPr preferRelativeResize="0"/>
          <p:nvPr>
            <p:ph idx="1" type="body"/>
          </p:nvPr>
        </p:nvPicPr>
        <p:blipFill rotWithShape="1">
          <a:blip r:embed="rId3">
            <a:alphaModFix/>
          </a:blip>
          <a:srcRect b="0" l="0" r="0" t="0"/>
          <a:stretch/>
        </p:blipFill>
        <p:spPr>
          <a:xfrm>
            <a:off x="0" y="1279525"/>
            <a:ext cx="4419600" cy="2484437"/>
          </a:xfrm>
          <a:prstGeom prst="rect">
            <a:avLst/>
          </a:prstGeom>
          <a:noFill/>
          <a:ln>
            <a:noFill/>
          </a:ln>
        </p:spPr>
      </p:pic>
      <p:pic>
        <p:nvPicPr>
          <p:cNvPr descr="YEAH HF Detail.jpg" id="228" name="Google Shape;228;p19"/>
          <p:cNvPicPr preferRelativeResize="0"/>
          <p:nvPr/>
        </p:nvPicPr>
        <p:blipFill rotWithShape="1">
          <a:blip r:embed="rId4">
            <a:alphaModFix/>
          </a:blip>
          <a:srcRect b="0" l="0" r="0" t="0"/>
          <a:stretch/>
        </p:blipFill>
        <p:spPr>
          <a:xfrm>
            <a:off x="4648200" y="1219200"/>
            <a:ext cx="4495800" cy="2527300"/>
          </a:xfrm>
          <a:prstGeom prst="rect">
            <a:avLst/>
          </a:prstGeom>
          <a:noFill/>
          <a:ln>
            <a:noFill/>
          </a:ln>
        </p:spPr>
      </p:pic>
      <p:pic>
        <p:nvPicPr>
          <p:cNvPr descr="YEAH HF Docs.jpg" id="229" name="Google Shape;229;p19"/>
          <p:cNvPicPr preferRelativeResize="0"/>
          <p:nvPr/>
        </p:nvPicPr>
        <p:blipFill rotWithShape="1">
          <a:blip r:embed="rId5">
            <a:alphaModFix/>
          </a:blip>
          <a:srcRect b="0" l="0" r="0" t="0"/>
          <a:stretch/>
        </p:blipFill>
        <p:spPr>
          <a:xfrm>
            <a:off x="0" y="4038600"/>
            <a:ext cx="4419600" cy="2484437"/>
          </a:xfrm>
          <a:prstGeom prst="rect">
            <a:avLst/>
          </a:prstGeom>
          <a:noFill/>
          <a:ln>
            <a:noFill/>
          </a:ln>
        </p:spPr>
      </p:pic>
      <p:pic>
        <p:nvPicPr>
          <p:cNvPr descr="YEAH HF Approval Process.jpg" id="230" name="Google Shape;230;p19"/>
          <p:cNvPicPr preferRelativeResize="0"/>
          <p:nvPr/>
        </p:nvPicPr>
        <p:blipFill rotWithShape="1">
          <a:blip r:embed="rId6">
            <a:alphaModFix/>
          </a:blip>
          <a:srcRect b="0" l="0" r="0" t="0"/>
          <a:stretch/>
        </p:blipFill>
        <p:spPr>
          <a:xfrm>
            <a:off x="4648200" y="3962400"/>
            <a:ext cx="4495800" cy="2527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Google Shape;100;p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Message from Dan</a:t>
            </a:r>
            <a:endParaRPr/>
          </a:p>
        </p:txBody>
      </p:sp>
      <p:sp>
        <p:nvSpPr>
          <p:cNvPr id="101" name="Google Shape;101;p2"/>
          <p:cNvSpPr txBox="1"/>
          <p:nvPr>
            <p:ph idx="1" type="body"/>
          </p:nvPr>
        </p:nvSpPr>
        <p:spPr>
          <a:xfrm>
            <a:off x="457200" y="2743200"/>
            <a:ext cx="8229600" cy="338296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rPr b="0" i="0" lang="en-US" sz="3200" u="none" cap="none" strike="noStrike">
                <a:solidFill>
                  <a:schemeClr val="dk1"/>
                </a:solidFill>
                <a:latin typeface="Calibri"/>
                <a:ea typeface="Calibri"/>
                <a:cs typeface="Calibri"/>
                <a:sym typeface="Calibri"/>
              </a:rPr>
              <a:t>D5100 current position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2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How to get a HF application</a:t>
            </a:r>
            <a:endParaRPr/>
          </a:p>
        </p:txBody>
      </p:sp>
      <p:sp>
        <p:nvSpPr>
          <p:cNvPr id="236" name="Google Shape;236;p20"/>
          <p:cNvSpPr/>
          <p:nvPr/>
        </p:nvSpPr>
        <p:spPr>
          <a:xfrm rot="-10200000">
            <a:off x="3678237" y="3113087"/>
            <a:ext cx="762000" cy="304800"/>
          </a:xfrm>
          <a:prstGeom prst="rightArrow">
            <a:avLst>
              <a:gd fmla="val 17280" name="adj1"/>
              <a:gd fmla="val 50000" name="adj2"/>
            </a:avLst>
          </a:prstGeom>
          <a:solidFill>
            <a:schemeClr val="accent1"/>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237" name="Google Shape;237;p20"/>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pic>
        <p:nvPicPr>
          <p:cNvPr id="238" name="Google Shape;238;p20"/>
          <p:cNvPicPr preferRelativeResize="0"/>
          <p:nvPr/>
        </p:nvPicPr>
        <p:blipFill rotWithShape="1">
          <a:blip r:embed="rId3">
            <a:alphaModFix/>
          </a:blip>
          <a:srcRect b="0" l="0" r="0" t="0"/>
          <a:stretch/>
        </p:blipFill>
        <p:spPr>
          <a:xfrm>
            <a:off x="0" y="1606550"/>
            <a:ext cx="10820400" cy="5014912"/>
          </a:xfrm>
          <a:prstGeom prst="rect">
            <a:avLst/>
          </a:prstGeom>
          <a:noFill/>
          <a:ln>
            <a:noFill/>
          </a:ln>
        </p:spPr>
      </p:pic>
      <p:sp>
        <p:nvSpPr>
          <p:cNvPr id="239" name="Google Shape;239;p20"/>
          <p:cNvSpPr/>
          <p:nvPr/>
        </p:nvSpPr>
        <p:spPr>
          <a:xfrm>
            <a:off x="5486400" y="3186112"/>
            <a:ext cx="1676400" cy="547687"/>
          </a:xfrm>
          <a:prstGeom prst="leftArrow">
            <a:avLst>
              <a:gd fmla="val 3528" name="adj1"/>
              <a:gd fmla="val 50000" name="adj2"/>
            </a:avLst>
          </a:prstGeom>
          <a:solidFill>
            <a:srgbClr val="00B050"/>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2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What is needed for HF</a:t>
            </a:r>
            <a:endParaRPr/>
          </a:p>
        </p:txBody>
      </p:sp>
      <p:sp>
        <p:nvSpPr>
          <p:cNvPr id="245" name="Google Shape;245;p21"/>
          <p:cNvSpPr txBox="1"/>
          <p:nvPr>
            <p:ph idx="1" type="body"/>
          </p:nvPr>
        </p:nvSpPr>
        <p:spPr>
          <a:xfrm>
            <a:off x="457200" y="1295400"/>
            <a:ext cx="8382000" cy="53340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400"/>
              <a:buFont typeface="Arial"/>
              <a:buChar char="•"/>
            </a:pPr>
            <a:r>
              <a:rPr b="0" i="0" lang="en-US" sz="2400" u="none">
                <a:solidFill>
                  <a:schemeClr val="dk1"/>
                </a:solidFill>
                <a:latin typeface="Calibri"/>
                <a:ea typeface="Calibri"/>
                <a:cs typeface="Calibri"/>
                <a:sym typeface="Calibri"/>
              </a:rPr>
              <a:t>HF Application only (online)</a:t>
            </a:r>
            <a:r>
              <a:rPr b="0" i="0" lang="en-US" sz="2400" u="none">
                <a:solidFill>
                  <a:srgbClr val="FF0000"/>
                </a:solidFill>
                <a:latin typeface="Calibri"/>
                <a:ea typeface="Calibri"/>
                <a:cs typeface="Calibri"/>
                <a:sym typeface="Calibri"/>
              </a:rPr>
              <a:t>Must Be Done First.</a:t>
            </a:r>
            <a:endParaRPr/>
          </a:p>
          <a:p>
            <a:pPr indent="-342900" lvl="0" marL="342900" marR="0" rtl="0" algn="l">
              <a:lnSpc>
                <a:spcPct val="100000"/>
              </a:lnSpc>
              <a:spcBef>
                <a:spcPts val="480"/>
              </a:spcBef>
              <a:spcAft>
                <a:spcPts val="0"/>
              </a:spcAft>
              <a:buClr>
                <a:schemeClr val="dk1"/>
              </a:buClr>
              <a:buSzPts val="2400"/>
              <a:buFont typeface="Arial"/>
              <a:buChar char="•"/>
            </a:pPr>
            <a:r>
              <a:rPr b="0" i="0" lang="en-US" sz="2400" u="none">
                <a:solidFill>
                  <a:schemeClr val="dk1"/>
                </a:solidFill>
                <a:latin typeface="Calibri"/>
                <a:ea typeface="Calibri"/>
                <a:cs typeface="Calibri"/>
                <a:sym typeface="Calibri"/>
              </a:rPr>
              <a:t>Only 2 References (online and</a:t>
            </a:r>
            <a:r>
              <a:rPr b="1" i="0" lang="en-US" sz="2400" u="none">
                <a:solidFill>
                  <a:schemeClr val="dk1"/>
                </a:solidFill>
                <a:latin typeface="Calibri"/>
                <a:ea typeface="Calibri"/>
                <a:cs typeface="Calibri"/>
                <a:sym typeface="Calibri"/>
              </a:rPr>
              <a:t> ALL non Rotarians and non family members</a:t>
            </a:r>
            <a:r>
              <a:rPr b="0" i="0" lang="en-US" sz="2400" u="none">
                <a:solidFill>
                  <a:schemeClr val="dk1"/>
                </a:solidFill>
                <a:latin typeface="Calibri"/>
                <a:ea typeface="Calibri"/>
                <a:cs typeface="Calibri"/>
                <a:sym typeface="Calibri"/>
              </a:rPr>
              <a:t>)</a:t>
            </a:r>
            <a:endParaRPr/>
          </a:p>
          <a:p>
            <a:pPr indent="-342900" lvl="0" marL="342900" marR="0" rtl="0" algn="l">
              <a:lnSpc>
                <a:spcPct val="100000"/>
              </a:lnSpc>
              <a:spcBef>
                <a:spcPts val="480"/>
              </a:spcBef>
              <a:spcAft>
                <a:spcPts val="0"/>
              </a:spcAft>
              <a:buClr>
                <a:schemeClr val="dk1"/>
              </a:buClr>
              <a:buSzPts val="2400"/>
              <a:buFont typeface="Arial"/>
              <a:buChar char="•"/>
            </a:pPr>
            <a:r>
              <a:rPr b="0" i="0" lang="en-US" sz="2400" u="none">
                <a:solidFill>
                  <a:schemeClr val="dk1"/>
                </a:solidFill>
                <a:latin typeface="Calibri"/>
                <a:ea typeface="Calibri"/>
                <a:cs typeface="Calibri"/>
                <a:sym typeface="Calibri"/>
              </a:rPr>
              <a:t>Background Check (plus they will need the NAYEN YPA 20 question test</a:t>
            </a:r>
            <a:r>
              <a:rPr b="1" i="0" lang="en-US" sz="2400" u="none">
                <a:solidFill>
                  <a:schemeClr val="dk1"/>
                </a:solidFill>
                <a:latin typeface="Calibri"/>
                <a:ea typeface="Calibri"/>
                <a:cs typeface="Calibri"/>
                <a:sym typeface="Calibri"/>
              </a:rPr>
              <a:t>-links will automatically be sent after application is submitted</a:t>
            </a:r>
            <a:r>
              <a:rPr b="0" i="0" lang="en-US" sz="2400" u="none">
                <a:solidFill>
                  <a:schemeClr val="dk1"/>
                </a:solidFill>
                <a:latin typeface="Calibri"/>
                <a:ea typeface="Calibri"/>
                <a:cs typeface="Calibri"/>
                <a:sym typeface="Calibri"/>
              </a:rPr>
              <a:t>) </a:t>
            </a:r>
            <a:endParaRPr/>
          </a:p>
          <a:p>
            <a:pPr indent="-342900" lvl="0" marL="342900" marR="0" rtl="0" algn="l">
              <a:lnSpc>
                <a:spcPct val="100000"/>
              </a:lnSpc>
              <a:spcBef>
                <a:spcPts val="480"/>
              </a:spcBef>
              <a:spcAft>
                <a:spcPts val="0"/>
              </a:spcAft>
              <a:buClr>
                <a:schemeClr val="dk1"/>
              </a:buClr>
              <a:buSzPts val="2400"/>
              <a:buFont typeface="Arial"/>
              <a:buChar char="•"/>
            </a:pPr>
            <a:r>
              <a:rPr b="0" i="0" lang="en-US" sz="2400" u="none">
                <a:solidFill>
                  <a:schemeClr val="dk1"/>
                </a:solidFill>
                <a:latin typeface="Calibri"/>
                <a:ea typeface="Calibri"/>
                <a:cs typeface="Calibri"/>
                <a:sym typeface="Calibri"/>
              </a:rPr>
              <a:t>Home Visit/Interview Report (Club does thru the portal, online)</a:t>
            </a:r>
            <a:endParaRPr/>
          </a:p>
          <a:p>
            <a:pPr indent="-342900" lvl="0" marL="342900" marR="0" rtl="0" algn="l">
              <a:lnSpc>
                <a:spcPct val="100000"/>
              </a:lnSpc>
              <a:spcBef>
                <a:spcPts val="480"/>
              </a:spcBef>
              <a:spcAft>
                <a:spcPts val="0"/>
              </a:spcAft>
              <a:buClr>
                <a:schemeClr val="dk1"/>
              </a:buClr>
              <a:buSzPts val="2400"/>
              <a:buFont typeface="Arial"/>
              <a:buChar char="•"/>
            </a:pPr>
            <a:r>
              <a:rPr b="0" i="0" lang="en-US" sz="2400" u="none">
                <a:solidFill>
                  <a:schemeClr val="dk1"/>
                </a:solidFill>
                <a:latin typeface="Calibri"/>
                <a:ea typeface="Calibri"/>
                <a:cs typeface="Calibri"/>
                <a:sym typeface="Calibri"/>
              </a:rPr>
              <a:t>HF Orientation form (this is both on our website and in the library in the portal. It must be sent to a district person to upload.  </a:t>
            </a:r>
            <a:r>
              <a:rPr b="0" i="0" lang="en-US" sz="2400" u="none">
                <a:solidFill>
                  <a:srgbClr val="FF0000"/>
                </a:solidFill>
                <a:latin typeface="Calibri"/>
                <a:ea typeface="Calibri"/>
                <a:cs typeface="Calibri"/>
                <a:sym typeface="Calibri"/>
              </a:rPr>
              <a:t>This must be done last.</a:t>
            </a:r>
            <a:r>
              <a:rPr b="0" i="0" lang="en-US" sz="2400" u="none">
                <a:solidFill>
                  <a:schemeClr val="dk1"/>
                </a:solidFill>
                <a:latin typeface="Calibri"/>
                <a:ea typeface="Calibri"/>
                <a:cs typeface="Calibri"/>
                <a:sym typeface="Calibri"/>
              </a:rPr>
              <a:t>) </a:t>
            </a:r>
            <a:endParaRPr/>
          </a:p>
          <a:p>
            <a:pPr indent="-342900" lvl="0" marL="342900" marR="0" rtl="0" algn="l">
              <a:lnSpc>
                <a:spcPct val="100000"/>
              </a:lnSpc>
              <a:spcBef>
                <a:spcPts val="480"/>
              </a:spcBef>
              <a:spcAft>
                <a:spcPts val="0"/>
              </a:spcAft>
              <a:buClr>
                <a:schemeClr val="dk1"/>
              </a:buClr>
              <a:buSzPts val="2400"/>
              <a:buFont typeface="Arial"/>
              <a:buChar char="•"/>
            </a:pPr>
            <a:r>
              <a:rPr b="0" i="0" lang="en-US" sz="2400" u="none">
                <a:solidFill>
                  <a:schemeClr val="dk1"/>
                </a:solidFill>
                <a:latin typeface="Calibri"/>
                <a:ea typeface="Calibri"/>
                <a:cs typeface="Calibri"/>
                <a:sym typeface="Calibri"/>
              </a:rPr>
              <a:t>Make sure the Host Families knows your club so they can fill it in.  If no club is filled in, you will not be able to see them.</a:t>
            </a:r>
            <a:endParaRPr/>
          </a:p>
          <a:p>
            <a:pPr indent="-190500" lvl="0" marL="342900" marR="0" rtl="0" algn="l">
              <a:spcBef>
                <a:spcPts val="480"/>
              </a:spcBef>
              <a:spcAft>
                <a:spcPts val="0"/>
              </a:spcAft>
              <a:buClr>
                <a:schemeClr val="dk1"/>
              </a:buClr>
              <a:buSzPts val="2400"/>
              <a:buFont typeface="Arial"/>
              <a:buNone/>
            </a:pPr>
            <a:r>
              <a:t/>
            </a:r>
            <a:endParaRPr b="0" i="0" sz="2400" u="non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2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Find Visit/Interview with HF in Portal</a:t>
            </a:r>
            <a:endParaRPr/>
          </a:p>
        </p:txBody>
      </p:sp>
      <p:pic>
        <p:nvPicPr>
          <p:cNvPr descr="looking for HF home visit-interview report.jpg" id="251" name="Google Shape;251;p22"/>
          <p:cNvPicPr preferRelativeResize="0"/>
          <p:nvPr>
            <p:ph idx="1" type="body"/>
          </p:nvPr>
        </p:nvPicPr>
        <p:blipFill rotWithShape="1">
          <a:blip r:embed="rId3">
            <a:alphaModFix/>
          </a:blip>
          <a:srcRect b="0" l="0" r="0" t="0"/>
          <a:stretch/>
        </p:blipFill>
        <p:spPr>
          <a:xfrm>
            <a:off x="-206375" y="1600200"/>
            <a:ext cx="9350375" cy="5257800"/>
          </a:xfrm>
          <a:prstGeom prst="rect">
            <a:avLst/>
          </a:prstGeom>
          <a:noFill/>
          <a:ln>
            <a:noFill/>
          </a:ln>
        </p:spPr>
      </p:pic>
      <p:sp>
        <p:nvSpPr>
          <p:cNvPr id="252" name="Google Shape;252;p22"/>
          <p:cNvSpPr/>
          <p:nvPr/>
        </p:nvSpPr>
        <p:spPr>
          <a:xfrm>
            <a:off x="2438400" y="6019800"/>
            <a:ext cx="977900" cy="484187"/>
          </a:xfrm>
          <a:prstGeom prst="rightArrow">
            <a:avLst>
              <a:gd fmla="val 16253" name="adj1"/>
              <a:gd fmla="val 50000" name="adj2"/>
            </a:avLst>
          </a:prstGeom>
          <a:solidFill>
            <a:schemeClr val="accent1"/>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253" name="Google Shape;253;p22"/>
          <p:cNvSpPr/>
          <p:nvPr/>
        </p:nvSpPr>
        <p:spPr>
          <a:xfrm>
            <a:off x="2362200" y="4572000"/>
            <a:ext cx="838200" cy="152400"/>
          </a:xfrm>
          <a:prstGeom prst="rightArrow">
            <a:avLst>
              <a:gd fmla="val 19636" name="adj1"/>
              <a:gd fmla="val 50000" name="adj2"/>
            </a:avLst>
          </a:prstGeom>
          <a:solidFill>
            <a:srgbClr val="FF0000"/>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2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Questions for Visit/Interview</a:t>
            </a:r>
            <a:endParaRPr/>
          </a:p>
        </p:txBody>
      </p:sp>
      <p:pic>
        <p:nvPicPr>
          <p:cNvPr descr="Home visit-interview.jpg" id="259" name="Google Shape;259;p23"/>
          <p:cNvPicPr preferRelativeResize="0"/>
          <p:nvPr>
            <p:ph idx="1" type="body"/>
          </p:nvPr>
        </p:nvPicPr>
        <p:blipFill rotWithShape="1">
          <a:blip r:embed="rId3">
            <a:alphaModFix/>
          </a:blip>
          <a:srcRect b="0" l="0" r="0" t="0"/>
          <a:stretch/>
        </p:blipFill>
        <p:spPr>
          <a:xfrm>
            <a:off x="58737" y="1600200"/>
            <a:ext cx="9078912" cy="5105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2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Where to find HF orientation form</a:t>
            </a:r>
            <a:endParaRPr/>
          </a:p>
        </p:txBody>
      </p:sp>
      <p:graphicFrame>
        <p:nvGraphicFramePr>
          <p:cNvPr id="265" name="Google Shape;265;p24"/>
          <p:cNvGraphicFramePr/>
          <p:nvPr/>
        </p:nvGraphicFramePr>
        <p:xfrm>
          <a:off x="5864225" y="2057400"/>
          <a:ext cx="3279775" cy="4244975"/>
        </p:xfrm>
        <a:graphic>
          <a:graphicData uri="http://schemas.openxmlformats.org/presentationml/2006/ole">
            <mc:AlternateContent>
              <mc:Choice Requires="v">
                <p:oleObj r:id="rId4" imgH="4244975" imgW="3279775" progId="AcroExch.Document.7" spid="_x0000_s1">
                  <p:embed/>
                </p:oleObj>
              </mc:Choice>
              <mc:Fallback>
                <p:oleObj r:id="rId5" imgH="4244975" imgW="3279775" progId="AcroExch.Document.7">
                  <p:embed/>
                  <p:pic>
                    <p:nvPicPr>
                      <p:cNvPr id="265" name="Google Shape;265;p24"/>
                      <p:cNvPicPr preferRelativeResize="0"/>
                      <p:nvPr/>
                    </p:nvPicPr>
                    <p:blipFill rotWithShape="1">
                      <a:blip r:embed="rId6">
                        <a:alphaModFix/>
                      </a:blip>
                      <a:srcRect b="0" l="0" r="0" t="0"/>
                      <a:stretch/>
                    </p:blipFill>
                    <p:spPr>
                      <a:xfrm>
                        <a:off x="5864225" y="2057400"/>
                        <a:ext cx="3279775" cy="4244975"/>
                      </a:xfrm>
                      <a:prstGeom prst="rect">
                        <a:avLst/>
                      </a:prstGeom>
                      <a:noFill/>
                      <a:ln>
                        <a:noFill/>
                      </a:ln>
                    </p:spPr>
                  </p:pic>
                </p:oleObj>
              </mc:Fallback>
            </mc:AlternateContent>
          </a:graphicData>
        </a:graphic>
      </p:graphicFrame>
      <p:pic>
        <p:nvPicPr>
          <p:cNvPr id="266" name="Google Shape;266;p24"/>
          <p:cNvPicPr preferRelativeResize="0"/>
          <p:nvPr>
            <p:ph idx="1" type="body"/>
          </p:nvPr>
        </p:nvPicPr>
        <p:blipFill rotWithShape="1">
          <a:blip r:embed="rId7">
            <a:alphaModFix/>
          </a:blip>
          <a:srcRect b="0" l="0" r="0" t="0"/>
          <a:stretch/>
        </p:blipFill>
        <p:spPr>
          <a:xfrm>
            <a:off x="228600" y="1401762"/>
            <a:ext cx="5556250" cy="2606675"/>
          </a:xfrm>
          <a:prstGeom prst="rect">
            <a:avLst/>
          </a:prstGeom>
          <a:noFill/>
          <a:ln>
            <a:noFill/>
          </a:ln>
        </p:spPr>
      </p:pic>
      <p:pic>
        <p:nvPicPr>
          <p:cNvPr descr="HF orientation.jpg" id="267" name="Google Shape;267;p24"/>
          <p:cNvPicPr preferRelativeResize="0"/>
          <p:nvPr/>
        </p:nvPicPr>
        <p:blipFill rotWithShape="1">
          <a:blip r:embed="rId8">
            <a:alphaModFix/>
          </a:blip>
          <a:srcRect b="0" l="0" r="0" t="0"/>
          <a:stretch/>
        </p:blipFill>
        <p:spPr>
          <a:xfrm>
            <a:off x="228600" y="3730625"/>
            <a:ext cx="5562600" cy="3127375"/>
          </a:xfrm>
          <a:prstGeom prst="rect">
            <a:avLst/>
          </a:prstGeom>
          <a:noFill/>
          <a:ln>
            <a:noFill/>
          </a:ln>
        </p:spPr>
      </p:pic>
      <p:sp>
        <p:nvSpPr>
          <p:cNvPr id="268" name="Google Shape;268;p24"/>
          <p:cNvSpPr/>
          <p:nvPr/>
        </p:nvSpPr>
        <p:spPr>
          <a:xfrm rot="-10560000">
            <a:off x="1604962" y="6505575"/>
            <a:ext cx="800100" cy="168275"/>
          </a:xfrm>
          <a:prstGeom prst="rightArrow">
            <a:avLst>
              <a:gd fmla="val 19329" name="adj1"/>
              <a:gd fmla="val 50000" name="adj2"/>
            </a:avLst>
          </a:prstGeom>
          <a:solidFill>
            <a:schemeClr val="accent1"/>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269" name="Google Shape;269;p24"/>
          <p:cNvSpPr/>
          <p:nvPr/>
        </p:nvSpPr>
        <p:spPr>
          <a:xfrm>
            <a:off x="3429000" y="2433637"/>
            <a:ext cx="990600" cy="220662"/>
          </a:xfrm>
          <a:prstGeom prst="leftArrow">
            <a:avLst>
              <a:gd fmla="val 2406" name="adj1"/>
              <a:gd fmla="val 50000" name="adj2"/>
            </a:avLst>
          </a:prstGeom>
          <a:solidFill>
            <a:srgbClr val="00B050"/>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sp>
        <p:nvSpPr>
          <p:cNvPr id="274" name="Google Shape;274;p2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Host Family Binder</a:t>
            </a:r>
            <a:endParaRPr/>
          </a:p>
        </p:txBody>
      </p:sp>
      <p:pic>
        <p:nvPicPr>
          <p:cNvPr id="275" name="Google Shape;275;p25"/>
          <p:cNvPicPr preferRelativeResize="0"/>
          <p:nvPr>
            <p:ph idx="1" type="body"/>
          </p:nvPr>
        </p:nvPicPr>
        <p:blipFill rotWithShape="1">
          <a:blip r:embed="rId3">
            <a:alphaModFix/>
          </a:blip>
          <a:srcRect b="0" l="0" r="0" t="0"/>
          <a:stretch/>
        </p:blipFill>
        <p:spPr>
          <a:xfrm>
            <a:off x="533400" y="1665287"/>
            <a:ext cx="8048625" cy="3786187"/>
          </a:xfrm>
          <a:prstGeom prst="rect">
            <a:avLst/>
          </a:prstGeom>
          <a:noFill/>
          <a:ln>
            <a:noFill/>
          </a:ln>
        </p:spPr>
      </p:pic>
      <p:sp>
        <p:nvSpPr>
          <p:cNvPr id="276" name="Google Shape;276;p25"/>
          <p:cNvSpPr/>
          <p:nvPr/>
        </p:nvSpPr>
        <p:spPr>
          <a:xfrm rot="-10200000">
            <a:off x="4584700" y="2992437"/>
            <a:ext cx="914400" cy="228600"/>
          </a:xfrm>
          <a:prstGeom prst="rightArrow">
            <a:avLst>
              <a:gd fmla="val 18900" name="adj1"/>
              <a:gd fmla="val 50000" name="adj2"/>
            </a:avLst>
          </a:prstGeom>
          <a:solidFill>
            <a:srgbClr val="00B050"/>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277" name="Google Shape;277;p25"/>
          <p:cNvSpPr txBox="1"/>
          <p:nvPr/>
        </p:nvSpPr>
        <p:spPr>
          <a:xfrm>
            <a:off x="609600" y="5943600"/>
            <a:ext cx="8001000" cy="58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Note:  There is a tax deduction of $50 a month for hosting an exchange student. Ask tax preparer about it.</a:t>
            </a:r>
            <a:endParaRPr/>
          </a:p>
        </p:txBody>
      </p:sp>
      <p:sp>
        <p:nvSpPr>
          <p:cNvPr id="278" name="Google Shape;278;p25"/>
          <p:cNvSpPr/>
          <p:nvPr/>
        </p:nvSpPr>
        <p:spPr>
          <a:xfrm rot="2760000">
            <a:off x="-205581" y="5461793"/>
            <a:ext cx="977900" cy="484187"/>
          </a:xfrm>
          <a:prstGeom prst="rightArrow">
            <a:avLst>
              <a:gd fmla="val 16253" name="adj1"/>
              <a:gd fmla="val 50000" name="adj2"/>
            </a:avLst>
          </a:prstGeom>
          <a:solidFill>
            <a:srgbClr val="FF0000"/>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2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After student has moved in</a:t>
            </a:r>
            <a:endParaRPr/>
          </a:p>
        </p:txBody>
      </p:sp>
      <p:sp>
        <p:nvSpPr>
          <p:cNvPr id="284" name="Google Shape;284;p26"/>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Must have a visit in the home within 60 days by someone who did not do initial visit</a:t>
            </a:r>
            <a:endParaRPr/>
          </a:p>
        </p:txBody>
      </p:sp>
      <p:pic>
        <p:nvPicPr>
          <p:cNvPr descr="C:\Users\Barbara\Pictures\Yeah pics\Host family follow up Visit.jpg" id="285" name="Google Shape;285;p26"/>
          <p:cNvPicPr preferRelativeResize="0"/>
          <p:nvPr/>
        </p:nvPicPr>
        <p:blipFill rotWithShape="1">
          <a:blip r:embed="rId3">
            <a:alphaModFix/>
          </a:blip>
          <a:srcRect b="0" l="9782" r="9781" t="5267"/>
          <a:stretch/>
        </p:blipFill>
        <p:spPr>
          <a:xfrm>
            <a:off x="304800" y="2590800"/>
            <a:ext cx="4487862" cy="2971800"/>
          </a:xfrm>
          <a:prstGeom prst="rect">
            <a:avLst/>
          </a:prstGeom>
          <a:noFill/>
          <a:ln>
            <a:noFill/>
          </a:ln>
        </p:spPr>
      </p:pic>
      <p:pic>
        <p:nvPicPr>
          <p:cNvPr descr="C:\Users\Barbara\Pictures\Yeah pics\HF follow up Report.jpg" id="286" name="Google Shape;286;p26"/>
          <p:cNvPicPr preferRelativeResize="0"/>
          <p:nvPr/>
        </p:nvPicPr>
        <p:blipFill rotWithShape="1">
          <a:blip r:embed="rId4">
            <a:alphaModFix/>
          </a:blip>
          <a:srcRect b="0" l="0" r="20164" t="0"/>
          <a:stretch/>
        </p:blipFill>
        <p:spPr>
          <a:xfrm>
            <a:off x="4114800" y="3436937"/>
            <a:ext cx="4857750" cy="3421062"/>
          </a:xfrm>
          <a:prstGeom prst="rect">
            <a:avLst/>
          </a:prstGeom>
          <a:noFill/>
          <a:ln>
            <a:noFill/>
          </a:ln>
        </p:spPr>
      </p:pic>
      <p:sp>
        <p:nvSpPr>
          <p:cNvPr id="287" name="Google Shape;287;p26"/>
          <p:cNvSpPr txBox="1"/>
          <p:nvPr/>
        </p:nvSpPr>
        <p:spPr>
          <a:xfrm>
            <a:off x="381000" y="5562600"/>
            <a:ext cx="3505200" cy="10779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All other monthly reports with HF will be on student monthly report. </a:t>
            </a:r>
            <a:endParaRPr/>
          </a:p>
          <a:p>
            <a:pPr indent="0" lvl="0" marL="0" marR="0" rtl="0" algn="l">
              <a:lnSpc>
                <a:spcPct val="100000"/>
              </a:lnSpc>
              <a:spcBef>
                <a:spcPts val="0"/>
              </a:spcBef>
              <a:spcAft>
                <a:spcPts val="0"/>
              </a:spcAft>
              <a:buClr>
                <a:schemeClr val="dk1"/>
              </a:buClr>
              <a:buSzPts val="1600"/>
              <a:buFont typeface="Arial"/>
              <a:buNone/>
            </a:pPr>
            <a:r>
              <a:rPr b="0" i="0" lang="en-US" sz="1600" u="none">
                <a:solidFill>
                  <a:schemeClr val="dk1"/>
                </a:solidFill>
                <a:latin typeface="Arial"/>
                <a:ea typeface="Arial"/>
                <a:cs typeface="Arial"/>
                <a:sym typeface="Arial"/>
              </a:rPr>
              <a:t>Can be email, phone or in person. Can be by one person or two people</a:t>
            </a:r>
            <a:endParaRPr/>
          </a:p>
        </p:txBody>
      </p:sp>
      <p:sp>
        <p:nvSpPr>
          <p:cNvPr id="288" name="Google Shape;288;p26"/>
          <p:cNvSpPr/>
          <p:nvPr/>
        </p:nvSpPr>
        <p:spPr>
          <a:xfrm>
            <a:off x="1524000" y="5105400"/>
            <a:ext cx="533400" cy="255587"/>
          </a:xfrm>
          <a:prstGeom prst="rightArrow">
            <a:avLst>
              <a:gd fmla="val 16425" name="adj1"/>
              <a:gd fmla="val 50000" name="adj2"/>
            </a:avLst>
          </a:prstGeom>
          <a:solidFill>
            <a:schemeClr val="accent1"/>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289" name="Google Shape;289;p26"/>
          <p:cNvSpPr/>
          <p:nvPr/>
        </p:nvSpPr>
        <p:spPr>
          <a:xfrm>
            <a:off x="1219200" y="4114800"/>
            <a:ext cx="533400" cy="152400"/>
          </a:xfrm>
          <a:prstGeom prst="rightArrow">
            <a:avLst>
              <a:gd fmla="val 18514" name="adj1"/>
              <a:gd fmla="val 50000" name="adj2"/>
            </a:avLst>
          </a:prstGeom>
          <a:solidFill>
            <a:srgbClr val="FF0000"/>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sp>
        <p:nvSpPr>
          <p:cNvPr id="294" name="Google Shape;294;p2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What does the counselor do?</a:t>
            </a:r>
            <a:endParaRPr/>
          </a:p>
        </p:txBody>
      </p:sp>
      <p:sp>
        <p:nvSpPr>
          <p:cNvPr id="295" name="Google Shape;295;p27"/>
          <p:cNvSpPr txBox="1"/>
          <p:nvPr>
            <p:ph idx="1" type="body"/>
          </p:nvPr>
        </p:nvSpPr>
        <p:spPr>
          <a:xfrm>
            <a:off x="152400" y="1219200"/>
            <a:ext cx="8791575" cy="5427662"/>
          </a:xfrm>
          <a:prstGeom prst="rect">
            <a:avLst/>
          </a:prstGeom>
          <a:noFill/>
          <a:ln>
            <a:noFill/>
          </a:ln>
        </p:spPr>
        <p:txBody>
          <a:bodyPr anchorCtr="0" anchor="t" bIns="45700" lIns="91425" spcFirstLastPara="1" rIns="91425" wrap="square" tIns="45700">
            <a:normAutofit/>
          </a:bodyPr>
          <a:lstStyle/>
          <a:p>
            <a:pPr indent="-342900" lvl="0" marL="342900" marR="0" rtl="0" algn="l">
              <a:lnSpc>
                <a:spcPct val="100000"/>
              </a:lnSpc>
              <a:spcBef>
                <a:spcPts val="0"/>
              </a:spcBef>
              <a:spcAft>
                <a:spcPts val="0"/>
              </a:spcAft>
              <a:buClr>
                <a:schemeClr val="dk1"/>
              </a:buClr>
              <a:buSzPts val="2200"/>
              <a:buFont typeface="Arial"/>
              <a:buChar char="•"/>
            </a:pPr>
            <a:r>
              <a:rPr b="0" i="0" lang="en-US" sz="2200" u="none">
                <a:solidFill>
                  <a:schemeClr val="dk1"/>
                </a:solidFill>
                <a:latin typeface="Calibri"/>
                <a:ea typeface="Calibri"/>
                <a:cs typeface="Calibri"/>
                <a:sym typeface="Calibri"/>
              </a:rPr>
              <a:t>Club Binder has a section on Counselors</a:t>
            </a:r>
            <a:endParaRPr/>
          </a:p>
          <a:p>
            <a:pPr indent="-342900" lvl="0" marL="342900" marR="0" rtl="0" algn="l">
              <a:lnSpc>
                <a:spcPct val="100000"/>
              </a:lnSpc>
              <a:spcBef>
                <a:spcPts val="440"/>
              </a:spcBef>
              <a:spcAft>
                <a:spcPts val="0"/>
              </a:spcAft>
              <a:buClr>
                <a:schemeClr val="dk1"/>
              </a:buClr>
              <a:buSzPts val="2200"/>
              <a:buFont typeface="Arial"/>
              <a:buChar char="•"/>
            </a:pPr>
            <a:r>
              <a:rPr b="0" i="0" lang="en-US" sz="2200" u="none">
                <a:solidFill>
                  <a:schemeClr val="dk1"/>
                </a:solidFill>
                <a:latin typeface="Calibri"/>
                <a:ea typeface="Calibri"/>
                <a:cs typeface="Calibri"/>
                <a:sym typeface="Calibri"/>
              </a:rPr>
              <a:t>Be an Advocate for the student</a:t>
            </a:r>
            <a:endParaRPr/>
          </a:p>
          <a:p>
            <a:pPr indent="-342900" lvl="0" marL="342900" marR="0" rtl="0" algn="l">
              <a:lnSpc>
                <a:spcPct val="100000"/>
              </a:lnSpc>
              <a:spcBef>
                <a:spcPts val="440"/>
              </a:spcBef>
              <a:spcAft>
                <a:spcPts val="0"/>
              </a:spcAft>
              <a:buClr>
                <a:schemeClr val="dk1"/>
              </a:buClr>
              <a:buSzPts val="2200"/>
              <a:buFont typeface="Arial"/>
              <a:buChar char="•"/>
            </a:pPr>
            <a:r>
              <a:rPr b="0" i="0" lang="en-US" sz="2200" u="none">
                <a:solidFill>
                  <a:schemeClr val="dk1"/>
                </a:solidFill>
                <a:latin typeface="Calibri"/>
                <a:ea typeface="Calibri"/>
                <a:cs typeface="Calibri"/>
                <a:sym typeface="Calibri"/>
              </a:rPr>
              <a:t>Support the student and make student feel a part of the Rotary Family</a:t>
            </a:r>
            <a:endParaRPr/>
          </a:p>
          <a:p>
            <a:pPr indent="-342900" lvl="0" marL="342900" marR="0" rtl="0" algn="l">
              <a:lnSpc>
                <a:spcPct val="100000"/>
              </a:lnSpc>
              <a:spcBef>
                <a:spcPts val="440"/>
              </a:spcBef>
              <a:spcAft>
                <a:spcPts val="0"/>
              </a:spcAft>
              <a:buClr>
                <a:schemeClr val="dk1"/>
              </a:buClr>
              <a:buSzPts val="2200"/>
              <a:buFont typeface="Arial"/>
              <a:buChar char="•"/>
            </a:pPr>
            <a:r>
              <a:rPr b="0" i="0" lang="en-US" sz="2200" u="none">
                <a:solidFill>
                  <a:schemeClr val="dk1"/>
                </a:solidFill>
                <a:latin typeface="Calibri"/>
                <a:ea typeface="Calibri"/>
                <a:cs typeface="Calibri"/>
                <a:sym typeface="Calibri"/>
              </a:rPr>
              <a:t>Be the liaison between student, Rotary Club, school and community</a:t>
            </a:r>
            <a:endParaRPr/>
          </a:p>
          <a:p>
            <a:pPr indent="-342900" lvl="0" marL="342900" marR="0" rtl="0" algn="l">
              <a:lnSpc>
                <a:spcPct val="100000"/>
              </a:lnSpc>
              <a:spcBef>
                <a:spcPts val="440"/>
              </a:spcBef>
              <a:spcAft>
                <a:spcPts val="0"/>
              </a:spcAft>
              <a:buClr>
                <a:schemeClr val="dk1"/>
              </a:buClr>
              <a:buSzPts val="2200"/>
              <a:buFont typeface="Arial"/>
              <a:buChar char="•"/>
            </a:pPr>
            <a:r>
              <a:rPr b="0" i="0" lang="en-US" sz="2200" u="none">
                <a:solidFill>
                  <a:schemeClr val="dk1"/>
                </a:solidFill>
                <a:latin typeface="Calibri"/>
                <a:ea typeface="Calibri"/>
                <a:cs typeface="Calibri"/>
                <a:sym typeface="Calibri"/>
              </a:rPr>
              <a:t>Provide guidance and counseling to student </a:t>
            </a:r>
            <a:endParaRPr/>
          </a:p>
          <a:p>
            <a:pPr indent="-342900" lvl="0" marL="342900" marR="0" rtl="0" algn="l">
              <a:lnSpc>
                <a:spcPct val="100000"/>
              </a:lnSpc>
              <a:spcBef>
                <a:spcPts val="440"/>
              </a:spcBef>
              <a:spcAft>
                <a:spcPts val="0"/>
              </a:spcAft>
              <a:buClr>
                <a:schemeClr val="dk1"/>
              </a:buClr>
              <a:buSzPts val="2200"/>
              <a:buFont typeface="Arial"/>
              <a:buChar char="•"/>
            </a:pPr>
            <a:r>
              <a:rPr b="0" i="0" lang="en-US" sz="2200" u="none">
                <a:solidFill>
                  <a:schemeClr val="dk1"/>
                </a:solidFill>
                <a:latin typeface="Calibri"/>
                <a:ea typeface="Calibri"/>
                <a:cs typeface="Calibri"/>
                <a:sym typeface="Calibri"/>
              </a:rPr>
              <a:t>Assist student in adapting to our culture and language</a:t>
            </a:r>
            <a:endParaRPr/>
          </a:p>
          <a:p>
            <a:pPr indent="-342900" lvl="0" marL="342900" marR="0" rtl="0" algn="l">
              <a:lnSpc>
                <a:spcPct val="100000"/>
              </a:lnSpc>
              <a:spcBef>
                <a:spcPts val="440"/>
              </a:spcBef>
              <a:spcAft>
                <a:spcPts val="0"/>
              </a:spcAft>
              <a:buClr>
                <a:schemeClr val="dk1"/>
              </a:buClr>
              <a:buSzPts val="2200"/>
              <a:buFont typeface="Arial"/>
              <a:buChar char="•"/>
            </a:pPr>
            <a:r>
              <a:rPr b="0" i="0" lang="en-US" sz="2200" u="none">
                <a:solidFill>
                  <a:schemeClr val="dk1"/>
                </a:solidFill>
                <a:latin typeface="Calibri"/>
                <a:ea typeface="Calibri"/>
                <a:cs typeface="Calibri"/>
                <a:sym typeface="Calibri"/>
              </a:rPr>
              <a:t>Maintain and document all regular meetings with student into YEAH</a:t>
            </a:r>
            <a:endParaRPr/>
          </a:p>
          <a:p>
            <a:pPr indent="-342900" lvl="0" marL="342900" marR="0" rtl="0" algn="l">
              <a:lnSpc>
                <a:spcPct val="100000"/>
              </a:lnSpc>
              <a:spcBef>
                <a:spcPts val="440"/>
              </a:spcBef>
              <a:spcAft>
                <a:spcPts val="0"/>
              </a:spcAft>
              <a:buClr>
                <a:schemeClr val="dk1"/>
              </a:buClr>
              <a:buSzPts val="2200"/>
              <a:buFont typeface="Arial"/>
              <a:buChar char="•"/>
            </a:pPr>
            <a:r>
              <a:rPr b="0" i="0" lang="en-US" sz="2200" u="none">
                <a:solidFill>
                  <a:schemeClr val="dk1"/>
                </a:solidFill>
                <a:latin typeface="Calibri"/>
                <a:ea typeface="Calibri"/>
                <a:cs typeface="Calibri"/>
                <a:sym typeface="Calibri"/>
              </a:rPr>
              <a:t>Listen attentively to student’s comments and concerns</a:t>
            </a:r>
            <a:endParaRPr/>
          </a:p>
          <a:p>
            <a:pPr indent="-342900" lvl="0" marL="342900" marR="0" rtl="0" algn="l">
              <a:lnSpc>
                <a:spcPct val="100000"/>
              </a:lnSpc>
              <a:spcBef>
                <a:spcPts val="440"/>
              </a:spcBef>
              <a:spcAft>
                <a:spcPts val="0"/>
              </a:spcAft>
              <a:buClr>
                <a:schemeClr val="dk1"/>
              </a:buClr>
              <a:buSzPts val="2200"/>
              <a:buFont typeface="Arial"/>
              <a:buChar char="•"/>
            </a:pPr>
            <a:r>
              <a:rPr b="0" i="0" lang="en-US" sz="2200" u="none">
                <a:solidFill>
                  <a:schemeClr val="dk1"/>
                </a:solidFill>
                <a:latin typeface="Calibri"/>
                <a:ea typeface="Calibri"/>
                <a:cs typeface="Calibri"/>
                <a:sym typeface="Calibri"/>
              </a:rPr>
              <a:t>Work with Club YE committee and District YE country officer if any serious incident has occurred involving  student, HF or other volunteer which requires immediate intervention</a:t>
            </a:r>
            <a:endParaRPr/>
          </a:p>
          <a:p>
            <a:pPr indent="-342900" lvl="0" marL="342900" marR="0" rtl="0" algn="l">
              <a:lnSpc>
                <a:spcPct val="100000"/>
              </a:lnSpc>
              <a:spcBef>
                <a:spcPts val="440"/>
              </a:spcBef>
              <a:spcAft>
                <a:spcPts val="0"/>
              </a:spcAft>
              <a:buClr>
                <a:schemeClr val="dk1"/>
              </a:buClr>
              <a:buSzPts val="2200"/>
              <a:buFont typeface="Arial"/>
              <a:buChar char="•"/>
            </a:pPr>
            <a:r>
              <a:rPr b="0" i="0" lang="en-US" sz="2200" u="none">
                <a:solidFill>
                  <a:schemeClr val="dk1"/>
                </a:solidFill>
                <a:latin typeface="Calibri"/>
                <a:ea typeface="Calibri"/>
                <a:cs typeface="Calibri"/>
                <a:sym typeface="Calibri"/>
              </a:rPr>
              <a:t>Do monthly reports </a:t>
            </a:r>
            <a:endParaRPr b="0" i="0" sz="2200" u="none">
              <a:solidFill>
                <a:schemeClr val="dk1"/>
              </a:solidFill>
              <a:latin typeface="Calibri"/>
              <a:ea typeface="Calibri"/>
              <a:cs typeface="Calibri"/>
              <a:sym typeface="Calibri"/>
            </a:endParaRPr>
          </a:p>
          <a:p>
            <a:pPr indent="-203200" lvl="0" marL="342900" marR="0" rtl="0" algn="l">
              <a:spcBef>
                <a:spcPts val="440"/>
              </a:spcBef>
              <a:spcAft>
                <a:spcPts val="0"/>
              </a:spcAft>
              <a:buClr>
                <a:schemeClr val="dk1"/>
              </a:buClr>
              <a:buSzPts val="2200"/>
              <a:buFont typeface="Arial"/>
              <a:buNone/>
            </a:pPr>
            <a:r>
              <a:t/>
            </a:r>
            <a:endParaRPr b="0" i="0" sz="2200" u="non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Google Shape;300;p2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Quirks of the system</a:t>
            </a:r>
            <a:endParaRPr/>
          </a:p>
        </p:txBody>
      </p:sp>
      <p:sp>
        <p:nvSpPr>
          <p:cNvPr id="301" name="Google Shape;301;p28"/>
          <p:cNvSpPr txBox="1"/>
          <p:nvPr>
            <p:ph idx="1" type="body"/>
          </p:nvPr>
        </p:nvSpPr>
        <p:spPr>
          <a:xfrm>
            <a:off x="457200" y="1371600"/>
            <a:ext cx="8229600" cy="475456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After filling in a report, button will disappear once the report is approved by a district person. If no button, report has been entered.</a:t>
            </a:r>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After someone gives a reference or a monthly report, they are not given an acknowledge, it just goes to a blank page.</a:t>
            </a:r>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Need to have at least 2 people from each club, a YEO and a counselor due to reports and emails. </a:t>
            </a:r>
            <a:r>
              <a:rPr b="0" i="0" lang="en-US" sz="2000" u="none">
                <a:solidFill>
                  <a:srgbClr val="FF0000"/>
                </a:solidFill>
                <a:latin typeface="Calibri"/>
                <a:ea typeface="Calibri"/>
                <a:cs typeface="Calibri"/>
                <a:sym typeface="Calibri"/>
              </a:rPr>
              <a:t>They need to be YEAH approved</a:t>
            </a:r>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Club YEO’s will be receiving emails about new applications and references.</a:t>
            </a:r>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If an application is submitted and needs changes, </a:t>
            </a:r>
            <a:r>
              <a:rPr b="1" i="0" lang="en-US" sz="2000" u="none">
                <a:solidFill>
                  <a:schemeClr val="dk1"/>
                </a:solidFill>
                <a:latin typeface="Calibri"/>
                <a:ea typeface="Calibri"/>
                <a:cs typeface="Calibri"/>
                <a:sym typeface="Calibri"/>
              </a:rPr>
              <a:t>do the changes thru a</a:t>
            </a:r>
            <a:r>
              <a:rPr b="0" i="0" lang="en-US" sz="2000" u="none">
                <a:solidFill>
                  <a:schemeClr val="dk1"/>
                </a:solidFill>
                <a:latin typeface="Calibri"/>
                <a:ea typeface="Calibri"/>
                <a:cs typeface="Calibri"/>
                <a:sym typeface="Calibri"/>
              </a:rPr>
              <a:t> </a:t>
            </a:r>
            <a:r>
              <a:rPr b="1" i="0" lang="en-US" sz="2000" u="none">
                <a:solidFill>
                  <a:schemeClr val="dk1"/>
                </a:solidFill>
                <a:latin typeface="Calibri"/>
                <a:ea typeface="Calibri"/>
                <a:cs typeface="Calibri"/>
                <a:sym typeface="Calibri"/>
              </a:rPr>
              <a:t>district person</a:t>
            </a:r>
            <a:r>
              <a:rPr b="0" i="0" lang="en-US" sz="2000" u="none">
                <a:solidFill>
                  <a:schemeClr val="dk1"/>
                </a:solidFill>
                <a:latin typeface="Calibri"/>
                <a:ea typeface="Calibri"/>
                <a:cs typeface="Calibri"/>
                <a:sym typeface="Calibri"/>
              </a:rPr>
              <a:t>.  If applicants resubmits it starts the initial process again…BGC email, reference emails.</a:t>
            </a:r>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Can not type date, must use pop up calendar.</a:t>
            </a:r>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If you fill in a host family move in date before a student arrives, it will show the student has arrived.</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sp>
        <p:nvSpPr>
          <p:cNvPr id="306" name="Google Shape;306;p2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YEAH System Clearance Matrix </a:t>
            </a:r>
            <a:endParaRPr/>
          </a:p>
        </p:txBody>
      </p:sp>
      <p:graphicFrame>
        <p:nvGraphicFramePr>
          <p:cNvPr id="307" name="Google Shape;307;p29"/>
          <p:cNvGraphicFramePr/>
          <p:nvPr/>
        </p:nvGraphicFramePr>
        <p:xfrm>
          <a:off x="228600" y="1524000"/>
          <a:ext cx="3000000" cy="3000000"/>
        </p:xfrm>
        <a:graphic>
          <a:graphicData uri="http://schemas.openxmlformats.org/drawingml/2006/table">
            <a:tbl>
              <a:tblPr>
                <a:noFill/>
                <a:tableStyleId>{78CCB7B0-9741-4621-A3D5-9C8700FA9824}</a:tableStyleId>
              </a:tblPr>
              <a:tblGrid>
                <a:gridCol w="990600"/>
                <a:gridCol w="990600"/>
                <a:gridCol w="990600"/>
                <a:gridCol w="990600"/>
                <a:gridCol w="990600"/>
                <a:gridCol w="990600"/>
                <a:gridCol w="990600"/>
                <a:gridCol w="990600"/>
                <a:gridCol w="990600"/>
              </a:tblGrid>
              <a:tr h="533400">
                <a:tc>
                  <a:txBody>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rgbClr val="FFFFFF"/>
                        </a:buClr>
                        <a:buSzPts val="1100"/>
                        <a:buFont typeface="Calibri"/>
                        <a:buNone/>
                      </a:pPr>
                      <a:r>
                        <a:rPr b="1" i="0" lang="en-US" sz="1100" u="none">
                          <a:solidFill>
                            <a:srgbClr val="FFFFFF"/>
                          </a:solidFill>
                          <a:latin typeface="Calibri"/>
                          <a:ea typeface="Calibri"/>
                          <a:cs typeface="Calibri"/>
                          <a:sym typeface="Calibri"/>
                        </a:rPr>
                        <a:t>Application</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rgbClr val="FFFFFF"/>
                        </a:buClr>
                        <a:buSzPts val="1100"/>
                        <a:buFont typeface="Calibri"/>
                        <a:buNone/>
                      </a:pPr>
                      <a:r>
                        <a:rPr b="1" i="0" lang="en-US" sz="1100" u="none">
                          <a:solidFill>
                            <a:srgbClr val="FFFFFF"/>
                          </a:solidFill>
                          <a:latin typeface="Calibri"/>
                          <a:ea typeface="Calibri"/>
                          <a:cs typeface="Calibri"/>
                          <a:sym typeface="Calibri"/>
                        </a:rPr>
                        <a:t>CBC</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rgbClr val="FFFFFF"/>
                        </a:buClr>
                        <a:buSzPts val="1100"/>
                        <a:buFont typeface="Calibri"/>
                        <a:buNone/>
                      </a:pPr>
                      <a:r>
                        <a:rPr b="1" i="0" lang="en-US" sz="1100" u="none">
                          <a:solidFill>
                            <a:srgbClr val="FFFFFF"/>
                          </a:solidFill>
                          <a:latin typeface="Calibri"/>
                          <a:ea typeface="Calibri"/>
                          <a:cs typeface="Calibri"/>
                          <a:sym typeface="Calibri"/>
                        </a:rPr>
                        <a:t>Reference Checks</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rgbClr val="FFFFFF"/>
                        </a:buClr>
                        <a:buSzPts val="1100"/>
                        <a:buFont typeface="Calibri"/>
                        <a:buNone/>
                      </a:pPr>
                      <a:r>
                        <a:rPr b="1" i="0" lang="en-US" sz="1100" u="none">
                          <a:solidFill>
                            <a:srgbClr val="FFFFFF"/>
                          </a:solidFill>
                          <a:latin typeface="Calibri"/>
                          <a:ea typeface="Calibri"/>
                          <a:cs typeface="Calibri"/>
                          <a:sym typeface="Calibri"/>
                        </a:rPr>
                        <a:t>Interview</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rgbClr val="FFFFFF"/>
                        </a:buClr>
                        <a:buSzPts val="1100"/>
                        <a:buFont typeface="Calibri"/>
                        <a:buNone/>
                      </a:pPr>
                      <a:r>
                        <a:rPr b="1" i="0" lang="en-US" sz="1100" u="none">
                          <a:solidFill>
                            <a:srgbClr val="FFFFFF"/>
                          </a:solidFill>
                          <a:latin typeface="Calibri"/>
                          <a:ea typeface="Calibri"/>
                          <a:cs typeface="Calibri"/>
                          <a:sym typeface="Calibri"/>
                        </a:rPr>
                        <a:t>NAYEN Training</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rgbClr val="FFFFFF"/>
                        </a:buClr>
                        <a:buSzPts val="1100"/>
                        <a:buFont typeface="Calibri"/>
                        <a:buNone/>
                      </a:pPr>
                      <a:r>
                        <a:rPr b="1" i="0" lang="en-US" sz="1100" u="none">
                          <a:solidFill>
                            <a:srgbClr val="FFFFFF"/>
                          </a:solidFill>
                          <a:latin typeface="Calibri"/>
                          <a:ea typeface="Calibri"/>
                          <a:cs typeface="Calibri"/>
                          <a:sym typeface="Calibri"/>
                        </a:rPr>
                        <a:t>DOS Trainning</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lnSpc>
                          <a:spcPct val="100000"/>
                        </a:lnSpc>
                        <a:spcBef>
                          <a:spcPts val="0"/>
                        </a:spcBef>
                        <a:spcAft>
                          <a:spcPts val="0"/>
                        </a:spcAft>
                        <a:buClr>
                          <a:srgbClr val="FFFFFF"/>
                        </a:buClr>
                        <a:buSzPts val="1100"/>
                        <a:buFont typeface="Calibri"/>
                        <a:buNone/>
                      </a:pPr>
                      <a:r>
                        <a:rPr b="1" i="0" lang="en-US" sz="1100" u="none">
                          <a:solidFill>
                            <a:srgbClr val="FFFFFF"/>
                          </a:solidFill>
                          <a:latin typeface="Calibri"/>
                          <a:ea typeface="Calibri"/>
                          <a:cs typeface="Calibri"/>
                          <a:sym typeface="Calibri"/>
                        </a:rPr>
                        <a:t>Local Training</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c>
                  <a:txBody>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chemeClr val="accent1"/>
                    </a:solidFill>
                  </a:tcPr>
                </a:tc>
              </a:tr>
              <a:tr h="487350">
                <a:tc>
                  <a:txBody>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488950">
                <a:tc>
                  <a:txBody>
                    <a:bodyPr/>
                    <a:lstStyle/>
                    <a:p>
                      <a:pPr indent="0" lvl="0" marL="0" marR="0" rtl="0" algn="l">
                        <a:lnSpc>
                          <a:spcPct val="100000"/>
                        </a:lnSpc>
                        <a:spcBef>
                          <a:spcPts val="0"/>
                        </a:spcBef>
                        <a:spcAft>
                          <a:spcPts val="0"/>
                        </a:spcAft>
                        <a:buClr>
                          <a:srgbClr val="000000"/>
                        </a:buClr>
                        <a:buSzPts val="1100"/>
                        <a:buFont typeface="Calibri"/>
                        <a:buNone/>
                      </a:pPr>
                      <a:r>
                        <a:rPr b="0" i="0" lang="en-US" sz="1100" u="none">
                          <a:solidFill>
                            <a:srgbClr val="000000"/>
                          </a:solidFill>
                          <a:latin typeface="Calibri"/>
                          <a:ea typeface="Calibri"/>
                          <a:cs typeface="Calibri"/>
                          <a:sym typeface="Calibri"/>
                        </a:rPr>
                        <a:t>Volunteer</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l">
                        <a:lnSpc>
                          <a:spcPct val="100000"/>
                        </a:lnSpc>
                        <a:spcBef>
                          <a:spcPts val="0"/>
                        </a:spcBef>
                        <a:spcAft>
                          <a:spcPts val="0"/>
                        </a:spcAft>
                        <a:buClr>
                          <a:srgbClr val="000000"/>
                        </a:buClr>
                        <a:buSzPts val="1100"/>
                        <a:buFont typeface="Calibri"/>
                        <a:buNone/>
                      </a:pPr>
                      <a:r>
                        <a:rPr b="0" i="0" lang="en-US" sz="1100" u="none">
                          <a:solidFill>
                            <a:srgbClr val="000000"/>
                          </a:solidFill>
                          <a:latin typeface="Calibri"/>
                          <a:ea typeface="Calibri"/>
                          <a:cs typeface="Calibri"/>
                          <a:sym typeface="Calibri"/>
                        </a:rPr>
                        <a:t>3 Years</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l">
                        <a:lnSpc>
                          <a:spcPct val="100000"/>
                        </a:lnSpc>
                        <a:spcBef>
                          <a:spcPts val="0"/>
                        </a:spcBef>
                        <a:spcAft>
                          <a:spcPts val="0"/>
                        </a:spcAft>
                        <a:buClr>
                          <a:srgbClr val="000000"/>
                        </a:buClr>
                        <a:buSzPts val="1100"/>
                        <a:buFont typeface="Calibri"/>
                        <a:buNone/>
                      </a:pPr>
                      <a:r>
                        <a:rPr b="0" i="0" lang="en-US" sz="1100" u="none">
                          <a:solidFill>
                            <a:srgbClr val="000000"/>
                          </a:solidFill>
                          <a:latin typeface="Calibri"/>
                          <a:ea typeface="Calibri"/>
                          <a:cs typeface="Calibri"/>
                          <a:sym typeface="Calibri"/>
                        </a:rPr>
                        <a:t>Annual</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l">
                        <a:lnSpc>
                          <a:spcPct val="100000"/>
                        </a:lnSpc>
                        <a:spcBef>
                          <a:spcPts val="0"/>
                        </a:spcBef>
                        <a:spcAft>
                          <a:spcPts val="0"/>
                        </a:spcAft>
                        <a:buClr>
                          <a:srgbClr val="000000"/>
                        </a:buClr>
                        <a:buSzPts val="1100"/>
                        <a:buFont typeface="Calibri"/>
                        <a:buNone/>
                      </a:pPr>
                      <a:r>
                        <a:rPr b="0" i="0" lang="en-US" sz="1100" u="none">
                          <a:solidFill>
                            <a:srgbClr val="000000"/>
                          </a:solidFill>
                          <a:latin typeface="Calibri"/>
                          <a:ea typeface="Calibri"/>
                          <a:cs typeface="Calibri"/>
                          <a:sym typeface="Calibri"/>
                        </a:rPr>
                        <a:t>3 Years</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l">
                        <a:lnSpc>
                          <a:spcPct val="100000"/>
                        </a:lnSpc>
                        <a:spcBef>
                          <a:spcPts val="0"/>
                        </a:spcBef>
                        <a:spcAft>
                          <a:spcPts val="0"/>
                        </a:spcAft>
                        <a:buClr>
                          <a:srgbClr val="000000"/>
                        </a:buClr>
                        <a:buSzPts val="1100"/>
                        <a:buFont typeface="Calibri"/>
                        <a:buNone/>
                      </a:pPr>
                      <a:r>
                        <a:rPr b="0" i="0" lang="en-US" sz="1100" u="none">
                          <a:solidFill>
                            <a:srgbClr val="000000"/>
                          </a:solidFill>
                          <a:latin typeface="Calibri"/>
                          <a:ea typeface="Calibri"/>
                          <a:cs typeface="Calibri"/>
                          <a:sym typeface="Calibri"/>
                        </a:rPr>
                        <a:t>3 Years</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l">
                        <a:lnSpc>
                          <a:spcPct val="100000"/>
                        </a:lnSpc>
                        <a:spcBef>
                          <a:spcPts val="0"/>
                        </a:spcBef>
                        <a:spcAft>
                          <a:spcPts val="0"/>
                        </a:spcAft>
                        <a:buClr>
                          <a:srgbClr val="000000"/>
                        </a:buClr>
                        <a:buSzPts val="1100"/>
                        <a:buFont typeface="Calibri"/>
                        <a:buNone/>
                      </a:pPr>
                      <a:r>
                        <a:rPr b="0" i="0" lang="en-US" sz="1100" u="none">
                          <a:solidFill>
                            <a:srgbClr val="000000"/>
                          </a:solidFill>
                          <a:latin typeface="Calibri"/>
                          <a:ea typeface="Calibri"/>
                          <a:cs typeface="Calibri"/>
                          <a:sym typeface="Calibri"/>
                        </a:rPr>
                        <a:t>Annual</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l">
                        <a:lnSpc>
                          <a:spcPct val="100000"/>
                        </a:lnSpc>
                        <a:spcBef>
                          <a:spcPts val="0"/>
                        </a:spcBef>
                        <a:spcAft>
                          <a:spcPts val="0"/>
                        </a:spcAft>
                        <a:buClr>
                          <a:srgbClr val="000000"/>
                        </a:buClr>
                        <a:buSzPts val="1100"/>
                        <a:buFont typeface="Calibri"/>
                        <a:buNone/>
                      </a:pPr>
                      <a:r>
                        <a:rPr b="0" i="0" lang="en-US" sz="1100" u="none">
                          <a:solidFill>
                            <a:srgbClr val="000000"/>
                          </a:solidFill>
                          <a:latin typeface="Calibri"/>
                          <a:ea typeface="Calibri"/>
                          <a:cs typeface="Calibri"/>
                          <a:sym typeface="Calibri"/>
                        </a:rPr>
                        <a:t>Annual</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l">
                        <a:lnSpc>
                          <a:spcPct val="100000"/>
                        </a:lnSpc>
                        <a:spcBef>
                          <a:spcPts val="0"/>
                        </a:spcBef>
                        <a:spcAft>
                          <a:spcPts val="0"/>
                        </a:spcAft>
                        <a:buClr>
                          <a:srgbClr val="000000"/>
                        </a:buClr>
                        <a:buSzPts val="1100"/>
                        <a:buFont typeface="Calibri"/>
                        <a:buNone/>
                      </a:pPr>
                      <a:r>
                        <a:rPr b="0" i="0" lang="en-US" sz="1100" u="none">
                          <a:solidFill>
                            <a:srgbClr val="000000"/>
                          </a:solidFill>
                          <a:latin typeface="Calibri"/>
                          <a:ea typeface="Calibri"/>
                          <a:cs typeface="Calibri"/>
                          <a:sym typeface="Calibri"/>
                        </a:rPr>
                        <a:t>Once</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r>
              <a:tr h="487350">
                <a:tc>
                  <a:txBody>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c>
                  <a:txBody>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D0D8E8"/>
                    </a:solidFill>
                  </a:tcPr>
                </a:tc>
              </a:tr>
              <a:tr h="487350">
                <a:tc>
                  <a:txBody>
                    <a:bodyPr/>
                    <a:lstStyle/>
                    <a:p>
                      <a:pPr indent="0" lvl="0" marL="0" marR="0" rtl="0" algn="l">
                        <a:lnSpc>
                          <a:spcPct val="100000"/>
                        </a:lnSpc>
                        <a:spcBef>
                          <a:spcPts val="0"/>
                        </a:spcBef>
                        <a:spcAft>
                          <a:spcPts val="0"/>
                        </a:spcAft>
                        <a:buClr>
                          <a:srgbClr val="000000"/>
                        </a:buClr>
                        <a:buSzPts val="1100"/>
                        <a:buFont typeface="Calibri"/>
                        <a:buNone/>
                      </a:pPr>
                      <a:r>
                        <a:rPr b="0" i="0" lang="en-US" sz="1100" u="none">
                          <a:solidFill>
                            <a:srgbClr val="000000"/>
                          </a:solidFill>
                          <a:latin typeface="Calibri"/>
                          <a:ea typeface="Calibri"/>
                          <a:cs typeface="Calibri"/>
                          <a:sym typeface="Calibri"/>
                        </a:rPr>
                        <a:t>Host Family</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l">
                        <a:lnSpc>
                          <a:spcPct val="100000"/>
                        </a:lnSpc>
                        <a:spcBef>
                          <a:spcPts val="0"/>
                        </a:spcBef>
                        <a:spcAft>
                          <a:spcPts val="0"/>
                        </a:spcAft>
                        <a:buClr>
                          <a:srgbClr val="000000"/>
                        </a:buClr>
                        <a:buSzPts val="1100"/>
                        <a:buFont typeface="Calibri"/>
                        <a:buNone/>
                      </a:pPr>
                      <a:r>
                        <a:rPr b="0" i="0" lang="en-US" sz="1100" u="none">
                          <a:solidFill>
                            <a:srgbClr val="000000"/>
                          </a:solidFill>
                          <a:latin typeface="Calibri"/>
                          <a:ea typeface="Calibri"/>
                          <a:cs typeface="Calibri"/>
                          <a:sym typeface="Calibri"/>
                        </a:rPr>
                        <a:t>18 Months </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l">
                        <a:lnSpc>
                          <a:spcPct val="100000"/>
                        </a:lnSpc>
                        <a:spcBef>
                          <a:spcPts val="0"/>
                        </a:spcBef>
                        <a:spcAft>
                          <a:spcPts val="0"/>
                        </a:spcAft>
                        <a:buClr>
                          <a:srgbClr val="000000"/>
                        </a:buClr>
                        <a:buSzPts val="1100"/>
                        <a:buFont typeface="Calibri"/>
                        <a:buNone/>
                      </a:pPr>
                      <a:r>
                        <a:rPr b="0" i="0" lang="en-US" sz="1100" u="none">
                          <a:solidFill>
                            <a:srgbClr val="000000"/>
                          </a:solidFill>
                          <a:latin typeface="Calibri"/>
                          <a:ea typeface="Calibri"/>
                          <a:cs typeface="Calibri"/>
                          <a:sym typeface="Calibri"/>
                        </a:rPr>
                        <a:t>18 Months </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l">
                        <a:lnSpc>
                          <a:spcPct val="100000"/>
                        </a:lnSpc>
                        <a:spcBef>
                          <a:spcPts val="0"/>
                        </a:spcBef>
                        <a:spcAft>
                          <a:spcPts val="0"/>
                        </a:spcAft>
                        <a:buClr>
                          <a:srgbClr val="000000"/>
                        </a:buClr>
                        <a:buSzPts val="1100"/>
                        <a:buFont typeface="Calibri"/>
                        <a:buNone/>
                      </a:pPr>
                      <a:r>
                        <a:rPr b="0" i="0" lang="en-US" sz="1100" u="none">
                          <a:solidFill>
                            <a:srgbClr val="000000"/>
                          </a:solidFill>
                          <a:latin typeface="Calibri"/>
                          <a:ea typeface="Calibri"/>
                          <a:cs typeface="Calibri"/>
                          <a:sym typeface="Calibri"/>
                        </a:rPr>
                        <a:t>18 Months</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l">
                        <a:lnSpc>
                          <a:spcPct val="100000"/>
                        </a:lnSpc>
                        <a:spcBef>
                          <a:spcPts val="0"/>
                        </a:spcBef>
                        <a:spcAft>
                          <a:spcPts val="0"/>
                        </a:spcAft>
                        <a:buClr>
                          <a:srgbClr val="000000"/>
                        </a:buClr>
                        <a:buSzPts val="1100"/>
                        <a:buFont typeface="Calibri"/>
                        <a:buNone/>
                      </a:pPr>
                      <a:r>
                        <a:rPr b="0" i="0" lang="en-US" sz="1100" u="none">
                          <a:solidFill>
                            <a:srgbClr val="000000"/>
                          </a:solidFill>
                          <a:latin typeface="Calibri"/>
                          <a:ea typeface="Calibri"/>
                          <a:cs typeface="Calibri"/>
                          <a:sym typeface="Calibri"/>
                        </a:rPr>
                        <a:t>18 Months or per student</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l">
                        <a:lnSpc>
                          <a:spcPct val="100000"/>
                        </a:lnSpc>
                        <a:spcBef>
                          <a:spcPts val="0"/>
                        </a:spcBef>
                        <a:spcAft>
                          <a:spcPts val="0"/>
                        </a:spcAft>
                        <a:buClr>
                          <a:srgbClr val="000000"/>
                        </a:buClr>
                        <a:buSzPts val="1100"/>
                        <a:buFont typeface="Calibri"/>
                        <a:buNone/>
                      </a:pPr>
                      <a:r>
                        <a:rPr b="0" i="0" lang="en-US" sz="1100" u="none">
                          <a:solidFill>
                            <a:srgbClr val="000000"/>
                          </a:solidFill>
                          <a:latin typeface="Calibri"/>
                          <a:ea typeface="Calibri"/>
                          <a:cs typeface="Calibri"/>
                          <a:sym typeface="Calibri"/>
                        </a:rPr>
                        <a:t>Annual</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a:txBody>
                    <a:bodyPr/>
                    <a:lstStyle/>
                    <a:p>
                      <a:pPr indent="0" lvl="0" marL="0" marR="0" rtl="0" algn="l">
                        <a:lnSpc>
                          <a:spcPct val="100000"/>
                        </a:lnSpc>
                        <a:spcBef>
                          <a:spcPts val="0"/>
                        </a:spcBef>
                        <a:spcAft>
                          <a:spcPts val="0"/>
                        </a:spcAft>
                        <a:buClr>
                          <a:srgbClr val="000000"/>
                        </a:buClr>
                        <a:buSzPts val="1100"/>
                        <a:buFont typeface="Calibri"/>
                        <a:buNone/>
                      </a:pPr>
                      <a:r>
                        <a:rPr b="0" i="0" lang="en-US" sz="1100" u="none">
                          <a:solidFill>
                            <a:srgbClr val="000000"/>
                          </a:solidFill>
                          <a:latin typeface="Calibri"/>
                          <a:ea typeface="Calibri"/>
                          <a:cs typeface="Calibri"/>
                          <a:sym typeface="Calibri"/>
                        </a:rPr>
                        <a:t>N/A</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gridSpan="2">
                  <a:txBody>
                    <a:bodyPr/>
                    <a:lstStyle/>
                    <a:p>
                      <a:pPr indent="0" lvl="0" marL="0" marR="0" rtl="0" algn="l">
                        <a:lnSpc>
                          <a:spcPct val="100000"/>
                        </a:lnSpc>
                        <a:spcBef>
                          <a:spcPts val="0"/>
                        </a:spcBef>
                        <a:spcAft>
                          <a:spcPts val="0"/>
                        </a:spcAft>
                        <a:buClr>
                          <a:srgbClr val="000000"/>
                        </a:buClr>
                        <a:buSzPts val="1100"/>
                        <a:buFont typeface="Calibri"/>
                        <a:buNone/>
                      </a:pPr>
                      <a:r>
                        <a:rPr b="0" i="0" lang="en-US" sz="1100" u="none">
                          <a:solidFill>
                            <a:srgbClr val="000000"/>
                          </a:solidFill>
                          <a:latin typeface="Calibri"/>
                          <a:ea typeface="Calibri"/>
                          <a:cs typeface="Calibri"/>
                          <a:sym typeface="Calibri"/>
                        </a:rPr>
                        <a:t>18 Months or Per student-HF orientation</a:t>
                      </a:r>
                      <a:endParaRPr/>
                    </a:p>
                  </a:txBody>
                  <a:tcPr marT="9525" marB="0" marR="9525" marL="9525"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E9EDF4"/>
                    </a:solidFill>
                  </a:tcPr>
                </a:tc>
                <a:tc hMerge="1"/>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Google Shape;106;p3"/>
          <p:cNvSpPr txBox="1"/>
          <p:nvPr>
            <p:ph type="title"/>
          </p:nvPr>
        </p:nvSpPr>
        <p:spPr>
          <a:xfrm>
            <a:off x="457200" y="22225"/>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Make up of Committee</a:t>
            </a:r>
            <a:endParaRPr/>
          </a:p>
        </p:txBody>
      </p:sp>
      <p:sp>
        <p:nvSpPr>
          <p:cNvPr id="107" name="Google Shape;107;p3"/>
          <p:cNvSpPr txBox="1"/>
          <p:nvPr>
            <p:ph idx="1" type="body"/>
          </p:nvPr>
        </p:nvSpPr>
        <p:spPr>
          <a:xfrm>
            <a:off x="114300" y="1165225"/>
            <a:ext cx="8915400" cy="5921375"/>
          </a:xfrm>
          <a:prstGeom prst="rect">
            <a:avLst/>
          </a:prstGeom>
          <a:noFill/>
          <a:ln>
            <a:noFill/>
          </a:ln>
        </p:spPr>
        <p:txBody>
          <a:bodyPr anchorCtr="0" anchor="t" bIns="45700" lIns="91425" spcFirstLastPara="1" rIns="91425" wrap="square" tIns="45700">
            <a:normAutofit/>
          </a:bodyPr>
          <a:lstStyle/>
          <a:p>
            <a:pPr indent="-342900" lvl="0" marL="342900" marR="0" rtl="0" algn="l">
              <a:lnSpc>
                <a:spcPct val="8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Chair-Dan Boldt (2018-21) Bill Paulsen (2021-24)</a:t>
            </a:r>
            <a:endParaRPr/>
          </a:p>
          <a:p>
            <a:pPr indent="-342900" lvl="0" marL="342900" marR="0" rtl="0" algn="l">
              <a:lnSpc>
                <a:spcPct val="80000"/>
              </a:lnSpc>
              <a:spcBef>
                <a:spcPts val="4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Vice Chair-Bill Paulsen (2018-21)</a:t>
            </a:r>
            <a:endParaRPr/>
          </a:p>
          <a:p>
            <a:pPr indent="-342900" lvl="0" marL="342900" marR="0" rtl="0" algn="l">
              <a:lnSpc>
                <a:spcPct val="80000"/>
              </a:lnSpc>
              <a:spcBef>
                <a:spcPts val="4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Treasurer-Bruce Frederick  Assistant (Visa Charges) Barbara Lauritzen</a:t>
            </a:r>
            <a:endParaRPr/>
          </a:p>
          <a:p>
            <a:pPr indent="-342900" lvl="0" marL="342900" marR="0" rtl="0" algn="l">
              <a:lnSpc>
                <a:spcPct val="80000"/>
              </a:lnSpc>
              <a:spcBef>
                <a:spcPts val="4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Outbound Coordinator- Terry Mohr (2018-21)</a:t>
            </a:r>
            <a:endParaRPr/>
          </a:p>
          <a:p>
            <a:pPr indent="-342900" lvl="0" marL="342900" marR="0" rtl="0" algn="l">
              <a:lnSpc>
                <a:spcPct val="80000"/>
              </a:lnSpc>
              <a:spcBef>
                <a:spcPts val="4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Inbound Coordinator-Steven Goto (2018-21)</a:t>
            </a:r>
            <a:endParaRPr/>
          </a:p>
          <a:p>
            <a:pPr indent="-342900" lvl="0" marL="342900" marR="0" rtl="0" algn="l">
              <a:lnSpc>
                <a:spcPct val="80000"/>
              </a:lnSpc>
              <a:spcBef>
                <a:spcPts val="4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Rebound Coordinator-Barbara Lauritzen (work with ROTEX)</a:t>
            </a:r>
            <a:endParaRPr/>
          </a:p>
          <a:p>
            <a:pPr indent="-342900" lvl="0" marL="342900" marR="0" rtl="0" algn="l">
              <a:lnSpc>
                <a:spcPct val="80000"/>
              </a:lnSpc>
              <a:spcBef>
                <a:spcPts val="4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STEP Coordinator-Tina Scheible   </a:t>
            </a:r>
            <a:endParaRPr/>
          </a:p>
          <a:p>
            <a:pPr indent="-342900" lvl="0" marL="342900" marR="0" rtl="0" algn="l">
              <a:lnSpc>
                <a:spcPct val="80000"/>
              </a:lnSpc>
              <a:spcBef>
                <a:spcPts val="4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Secretary/Communications – Marie Johnson</a:t>
            </a:r>
            <a:endParaRPr/>
          </a:p>
          <a:p>
            <a:pPr indent="-342900" lvl="0" marL="342900" marR="0" rtl="0" algn="l">
              <a:lnSpc>
                <a:spcPct val="80000"/>
              </a:lnSpc>
              <a:spcBef>
                <a:spcPts val="380"/>
              </a:spcBef>
              <a:spcAft>
                <a:spcPts val="0"/>
              </a:spcAft>
              <a:buClr>
                <a:schemeClr val="dk1"/>
              </a:buClr>
              <a:buSzPts val="1900"/>
              <a:buFont typeface="Arial"/>
              <a:buChar char="•"/>
            </a:pPr>
            <a:r>
              <a:rPr b="0" i="0" lang="en-US" sz="1900" u="none" cap="none" strike="noStrike">
                <a:solidFill>
                  <a:schemeClr val="dk1"/>
                </a:solidFill>
                <a:latin typeface="Calibri"/>
                <a:ea typeface="Calibri"/>
                <a:cs typeface="Calibri"/>
                <a:sym typeface="Calibri"/>
              </a:rPr>
              <a:t>Country officers: Barbara Lauritzen(Austria, Germany, Switzerland), Dan Boldt (Finland, Estonia, Belgium, Nigeria), Bill Paulsen (Denmark, Chile, Italy), Terry Mohr (Turkey, Taiwan, Russia), Sparky Vaubel (Brazil, Argentina), Mark Derry (Mexico, Colombia, Ecuador ),  Joyce Forsyth (Thailand, Czechia and Slovakia), Steven Goto (Japan), Lorrie Davis-Meyer (India, France), Danny Lonai (S. Korea)</a:t>
            </a:r>
            <a:endParaRPr/>
          </a:p>
          <a:p>
            <a:pPr indent="-342900" lvl="0" marL="342900" marR="0" rtl="0" algn="l">
              <a:lnSpc>
                <a:spcPct val="80000"/>
              </a:lnSpc>
              <a:spcBef>
                <a:spcPts val="380"/>
              </a:spcBef>
              <a:spcAft>
                <a:spcPts val="0"/>
              </a:spcAft>
              <a:buClr>
                <a:schemeClr val="dk1"/>
              </a:buClr>
              <a:buSzPts val="1900"/>
              <a:buFont typeface="Arial"/>
              <a:buChar char="•"/>
            </a:pPr>
            <a:r>
              <a:rPr b="0" i="0" lang="en-US" sz="1900" u="none" cap="none" strike="noStrike">
                <a:solidFill>
                  <a:schemeClr val="dk1"/>
                </a:solidFill>
                <a:latin typeface="Calibri"/>
                <a:ea typeface="Calibri"/>
                <a:cs typeface="Calibri"/>
                <a:sym typeface="Calibri"/>
              </a:rPr>
              <a:t>YEAH compliance and all questions YEAH-Steve Schwab</a:t>
            </a:r>
            <a:endParaRPr/>
          </a:p>
          <a:p>
            <a:pPr indent="-342900" lvl="0" marL="342900" marR="0" rtl="0" algn="l">
              <a:lnSpc>
                <a:spcPct val="80000"/>
              </a:lnSpc>
              <a:spcBef>
                <a:spcPts val="380"/>
              </a:spcBef>
              <a:spcAft>
                <a:spcPts val="0"/>
              </a:spcAft>
              <a:buClr>
                <a:schemeClr val="dk1"/>
              </a:buClr>
              <a:buSzPts val="1900"/>
              <a:buFont typeface="Arial"/>
              <a:buChar char="•"/>
            </a:pPr>
            <a:r>
              <a:rPr b="0" i="0" lang="en-US" sz="1900" u="none" cap="none" strike="noStrike">
                <a:solidFill>
                  <a:schemeClr val="dk1"/>
                </a:solidFill>
                <a:latin typeface="Calibri"/>
                <a:ea typeface="Calibri"/>
                <a:cs typeface="Calibri"/>
                <a:sym typeface="Calibri"/>
              </a:rPr>
              <a:t>Other District committee members: Maureen Casterline, Chris Taylor. Steve Cousineau</a:t>
            </a:r>
            <a:endParaRPr/>
          </a:p>
          <a:p>
            <a:pPr indent="-342900" lvl="0" marL="342900" marR="0" rtl="0" algn="l">
              <a:lnSpc>
                <a:spcPct val="80000"/>
              </a:lnSpc>
              <a:spcBef>
                <a:spcPts val="380"/>
              </a:spcBef>
              <a:spcAft>
                <a:spcPts val="0"/>
              </a:spcAft>
              <a:buClr>
                <a:schemeClr val="dk1"/>
              </a:buClr>
              <a:buSzPts val="1900"/>
              <a:buFont typeface="Arial"/>
              <a:buChar char="•"/>
            </a:pPr>
            <a:r>
              <a:rPr b="0" i="0" lang="en-US" sz="1900" u="none" cap="none" strike="noStrike">
                <a:solidFill>
                  <a:schemeClr val="dk1"/>
                </a:solidFill>
                <a:latin typeface="Calibri"/>
                <a:ea typeface="Calibri"/>
                <a:cs typeface="Calibri"/>
                <a:sym typeface="Calibri"/>
              </a:rPr>
              <a:t>Assistants (ROTEX) Molly Hinsvark (Thailand), Ervanny Astari (Japan, S. Korea), Johnny Archer (Austria, Germany, Switzerland), Dylan Schetchel (Belgium, Finland, Nigeria), Anna Galloway (Argentina), August Harrison (Brazil), Emily Baker (Taiwan) Plus a lot of other ROTEX who are not assistants.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Google Shape;312;p30"/>
          <p:cNvSpPr txBox="1"/>
          <p:nvPr>
            <p:ph type="title"/>
          </p:nvPr>
        </p:nvSpPr>
        <p:spPr>
          <a:xfrm>
            <a:off x="533400" y="30480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Inbound students</a:t>
            </a:r>
            <a:endParaRPr/>
          </a:p>
        </p:txBody>
      </p:sp>
      <p:pic>
        <p:nvPicPr>
          <p:cNvPr descr="C:\Users\Barbara\Pictures\Yeah pics\student info page.jpg" id="313" name="Google Shape;313;p30"/>
          <p:cNvPicPr preferRelativeResize="0"/>
          <p:nvPr/>
        </p:nvPicPr>
        <p:blipFill rotWithShape="1">
          <a:blip r:embed="rId3">
            <a:alphaModFix/>
          </a:blip>
          <a:srcRect b="0" l="0" r="23279" t="0"/>
          <a:stretch/>
        </p:blipFill>
        <p:spPr>
          <a:xfrm>
            <a:off x="4800600" y="3505200"/>
            <a:ext cx="4343400" cy="3182937"/>
          </a:xfrm>
          <a:prstGeom prst="rect">
            <a:avLst/>
          </a:prstGeom>
          <a:noFill/>
          <a:ln>
            <a:noFill/>
          </a:ln>
        </p:spPr>
      </p:pic>
      <p:pic>
        <p:nvPicPr>
          <p:cNvPr descr="C:\Users\Barbara\Pictures\Yeah pics\student info page 2.jpg" id="314" name="Google Shape;314;p30"/>
          <p:cNvPicPr preferRelativeResize="0"/>
          <p:nvPr/>
        </p:nvPicPr>
        <p:blipFill rotWithShape="1">
          <a:blip r:embed="rId4">
            <a:alphaModFix/>
          </a:blip>
          <a:srcRect b="-1670" l="0" r="23060" t="0"/>
          <a:stretch/>
        </p:blipFill>
        <p:spPr>
          <a:xfrm>
            <a:off x="304800" y="1447800"/>
            <a:ext cx="5497512" cy="4084637"/>
          </a:xfrm>
          <a:prstGeom prst="rect">
            <a:avLst/>
          </a:prstGeom>
          <a:noFill/>
          <a:ln>
            <a:noFill/>
          </a:ln>
        </p:spPr>
      </p:pic>
      <p:sp>
        <p:nvSpPr>
          <p:cNvPr id="315" name="Google Shape;315;p30"/>
          <p:cNvSpPr/>
          <p:nvPr/>
        </p:nvSpPr>
        <p:spPr>
          <a:xfrm>
            <a:off x="5638800" y="5943600"/>
            <a:ext cx="977900" cy="484187"/>
          </a:xfrm>
          <a:prstGeom prst="rightArrow">
            <a:avLst>
              <a:gd fmla="val 16253" name="adj1"/>
              <a:gd fmla="val 50000" name="adj2"/>
            </a:avLst>
          </a:prstGeom>
          <a:solidFill>
            <a:schemeClr val="accent1"/>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p3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Club/Counselor Binder</a:t>
            </a:r>
            <a:endParaRPr/>
          </a:p>
        </p:txBody>
      </p:sp>
      <p:pic>
        <p:nvPicPr>
          <p:cNvPr descr="club binder 3.png" id="321" name="Google Shape;321;p31"/>
          <p:cNvPicPr preferRelativeResize="0"/>
          <p:nvPr>
            <p:ph idx="1" type="body"/>
          </p:nvPr>
        </p:nvPicPr>
        <p:blipFill rotWithShape="1">
          <a:blip r:embed="rId3">
            <a:alphaModFix/>
          </a:blip>
          <a:srcRect b="0" l="0" r="0" t="0"/>
          <a:stretch/>
        </p:blipFill>
        <p:spPr>
          <a:xfrm>
            <a:off x="-77787" y="1600200"/>
            <a:ext cx="9221787" cy="51847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p3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Monthly Report</a:t>
            </a:r>
            <a:endParaRPr/>
          </a:p>
        </p:txBody>
      </p:sp>
      <p:pic>
        <p:nvPicPr>
          <p:cNvPr descr="C:\Users\Barbara\Pictures\Yeah pics\Student monthly report.jpg" id="327" name="Google Shape;327;p32"/>
          <p:cNvPicPr preferRelativeResize="0"/>
          <p:nvPr/>
        </p:nvPicPr>
        <p:blipFill rotWithShape="1">
          <a:blip r:embed="rId3">
            <a:alphaModFix/>
          </a:blip>
          <a:srcRect b="0" l="0" r="15666" t="2563"/>
          <a:stretch/>
        </p:blipFill>
        <p:spPr>
          <a:xfrm>
            <a:off x="457200" y="1371600"/>
            <a:ext cx="8382000" cy="5445125"/>
          </a:xfrm>
          <a:prstGeom prst="rect">
            <a:avLst/>
          </a:prstGeom>
          <a:noFill/>
          <a:ln cap="flat" cmpd="sng" w="9525">
            <a:solidFill>
              <a:srgbClr val="FF0000"/>
            </a:solidFill>
            <a:prstDash val="solid"/>
            <a:miter lim="800000"/>
            <a:headEnd len="sm" w="sm" type="none"/>
            <a:tailEnd len="sm" w="sm" type="none"/>
          </a:ln>
        </p:spPr>
      </p:pic>
      <p:sp>
        <p:nvSpPr>
          <p:cNvPr id="328" name="Google Shape;328;p32"/>
          <p:cNvSpPr/>
          <p:nvPr/>
        </p:nvSpPr>
        <p:spPr>
          <a:xfrm>
            <a:off x="3200400" y="4038600"/>
            <a:ext cx="533400" cy="152400"/>
          </a:xfrm>
          <a:prstGeom prst="rightArrow">
            <a:avLst>
              <a:gd fmla="val 18514" name="adj1"/>
              <a:gd fmla="val 50000" name="adj2"/>
            </a:avLst>
          </a:prstGeom>
          <a:solidFill>
            <a:srgbClr val="FF0000"/>
          </a:solidFill>
          <a:ln cap="flat" cmpd="sng" w="254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329" name="Google Shape;329;p32"/>
          <p:cNvSpPr txBox="1"/>
          <p:nvPr/>
        </p:nvSpPr>
        <p:spPr>
          <a:xfrm>
            <a:off x="533400" y="2514600"/>
            <a:ext cx="2438400" cy="25860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Must have a date for both the Student contact and the HF contact.  If you have a date for one but not the other, look up the last report submitted and use the date on it.</a:t>
            </a:r>
            <a:endParaRPr/>
          </a:p>
        </p:txBody>
      </p:sp>
      <p:sp>
        <p:nvSpPr>
          <p:cNvPr id="330" name="Google Shape;330;p32"/>
          <p:cNvSpPr/>
          <p:nvPr/>
        </p:nvSpPr>
        <p:spPr>
          <a:xfrm>
            <a:off x="3276600" y="3352800"/>
            <a:ext cx="609600" cy="152400"/>
          </a:xfrm>
          <a:prstGeom prst="rightArrow">
            <a:avLst>
              <a:gd fmla="val 18900" name="adj1"/>
              <a:gd fmla="val 50000" name="adj2"/>
            </a:avLst>
          </a:prstGeom>
          <a:solidFill>
            <a:srgbClr val="FF0000"/>
          </a:solidFill>
          <a:ln cap="flat" cmpd="sng" w="254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Google Shape;335;p3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Host Family Change Report</a:t>
            </a:r>
            <a:endParaRPr/>
          </a:p>
        </p:txBody>
      </p:sp>
      <p:pic>
        <p:nvPicPr>
          <p:cNvPr descr="HF Change report.jpg" id="336" name="Google Shape;336;p33"/>
          <p:cNvPicPr preferRelativeResize="0"/>
          <p:nvPr>
            <p:ph idx="1" type="body"/>
          </p:nvPr>
        </p:nvPicPr>
        <p:blipFill rotWithShape="1">
          <a:blip r:embed="rId3">
            <a:alphaModFix/>
          </a:blip>
          <a:srcRect b="0" l="0" r="0" t="0"/>
          <a:stretch/>
        </p:blipFill>
        <p:spPr>
          <a:xfrm>
            <a:off x="547687" y="1600200"/>
            <a:ext cx="8048625" cy="452596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 name="Shape 340"/>
        <p:cNvGrpSpPr/>
        <p:nvPr/>
      </p:nvGrpSpPr>
      <p:grpSpPr>
        <a:xfrm>
          <a:off x="0" y="0"/>
          <a:ext cx="0" cy="0"/>
          <a:chOff x="0" y="0"/>
          <a:chExt cx="0" cy="0"/>
        </a:xfrm>
      </p:grpSpPr>
      <p:sp>
        <p:nvSpPr>
          <p:cNvPr id="341" name="Google Shape;341;p3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New Inbound Needs</a:t>
            </a:r>
            <a:endParaRPr/>
          </a:p>
        </p:txBody>
      </p:sp>
      <p:sp>
        <p:nvSpPr>
          <p:cNvPr id="342" name="Google Shape;342;p34"/>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Need guarantee form filled out with Club information (HF, club counselor, school, President, Signatures in Blue Ink, Etc.)</a:t>
            </a:r>
            <a:endParaRPr/>
          </a:p>
          <a:p>
            <a:pPr indent="-342900" lvl="0" marL="342900" marR="0" rtl="0" algn="l">
              <a:lnSpc>
                <a:spcPct val="100000"/>
              </a:lnSpc>
              <a:spcBef>
                <a:spcPts val="64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Letter of acceptance from school</a:t>
            </a:r>
            <a:endParaRPr/>
          </a:p>
          <a:p>
            <a:pPr indent="-342900" lvl="0" marL="342900" marR="0" rtl="0" algn="l">
              <a:lnSpc>
                <a:spcPct val="100000"/>
              </a:lnSpc>
              <a:spcBef>
                <a:spcPts val="64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HF and Club counselor must be YEAH approved (fully vetted)</a:t>
            </a:r>
            <a:endParaRPr/>
          </a:p>
          <a:p>
            <a:pPr indent="-342900" lvl="0" marL="342900" marR="0" rtl="0" algn="l">
              <a:lnSpc>
                <a:spcPct val="100000"/>
              </a:lnSpc>
              <a:spcBef>
                <a:spcPts val="64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Fee $1450.00</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sp>
        <p:nvSpPr>
          <p:cNvPr id="348" name="Google Shape;348;p3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600"/>
              <a:buFont typeface="Calibri"/>
              <a:buNone/>
            </a:pPr>
            <a:r>
              <a:rPr b="0" i="0" lang="en-US" sz="3600" u="none">
                <a:solidFill>
                  <a:schemeClr val="dk1"/>
                </a:solidFill>
                <a:latin typeface="Calibri"/>
                <a:ea typeface="Calibri"/>
                <a:cs typeface="Calibri"/>
                <a:sym typeface="Calibri"/>
              </a:rPr>
              <a:t>Where to find a blank Guarantee form</a:t>
            </a:r>
            <a:endParaRPr/>
          </a:p>
        </p:txBody>
      </p:sp>
      <p:pic>
        <p:nvPicPr>
          <p:cNvPr id="349" name="Google Shape;349;p35"/>
          <p:cNvPicPr preferRelativeResize="0"/>
          <p:nvPr>
            <p:ph idx="1" type="body"/>
          </p:nvPr>
        </p:nvPicPr>
        <p:blipFill rotWithShape="1">
          <a:blip r:embed="rId4">
            <a:alphaModFix/>
          </a:blip>
          <a:srcRect b="0" l="0" r="0" t="0"/>
          <a:stretch/>
        </p:blipFill>
        <p:spPr>
          <a:xfrm>
            <a:off x="127000" y="1143000"/>
            <a:ext cx="5692775" cy="2678112"/>
          </a:xfrm>
          <a:prstGeom prst="rect">
            <a:avLst/>
          </a:prstGeom>
          <a:noFill/>
          <a:ln>
            <a:noFill/>
          </a:ln>
        </p:spPr>
      </p:pic>
      <p:pic>
        <p:nvPicPr>
          <p:cNvPr id="350" name="Google Shape;350;p35"/>
          <p:cNvPicPr preferRelativeResize="0"/>
          <p:nvPr/>
        </p:nvPicPr>
        <p:blipFill rotWithShape="1">
          <a:blip r:embed="rId5">
            <a:alphaModFix/>
          </a:blip>
          <a:srcRect b="0" l="0" r="0" t="0"/>
          <a:stretch/>
        </p:blipFill>
        <p:spPr>
          <a:xfrm>
            <a:off x="228600" y="3975100"/>
            <a:ext cx="5556250" cy="2641600"/>
          </a:xfrm>
          <a:prstGeom prst="rect">
            <a:avLst/>
          </a:prstGeom>
          <a:noFill/>
          <a:ln>
            <a:noFill/>
          </a:ln>
        </p:spPr>
      </p:pic>
      <p:graphicFrame>
        <p:nvGraphicFramePr>
          <p:cNvPr id="351" name="Google Shape;351;p35"/>
          <p:cNvGraphicFramePr/>
          <p:nvPr/>
        </p:nvGraphicFramePr>
        <p:xfrm>
          <a:off x="5791200" y="1143000"/>
          <a:ext cx="3140075" cy="4064000"/>
        </p:xfrm>
        <a:graphic>
          <a:graphicData uri="http://schemas.openxmlformats.org/presentationml/2006/ole">
            <mc:AlternateContent>
              <mc:Choice Requires="v">
                <p:oleObj r:id="rId6" imgH="4064000" imgW="3140075" progId="AcroExch.Document.DC" spid="_x0000_s1">
                  <p:embed/>
                </p:oleObj>
              </mc:Choice>
              <mc:Fallback>
                <p:oleObj r:id="rId7" imgH="4064000" imgW="3140075" progId="AcroExch.Document.DC">
                  <p:embed/>
                  <p:pic>
                    <p:nvPicPr>
                      <p:cNvPr id="351" name="Google Shape;351;p35"/>
                      <p:cNvPicPr preferRelativeResize="0"/>
                      <p:nvPr/>
                    </p:nvPicPr>
                    <p:blipFill rotWithShape="1">
                      <a:blip r:embed="rId8">
                        <a:alphaModFix/>
                      </a:blip>
                      <a:srcRect b="0" l="0" r="0" t="0"/>
                      <a:stretch/>
                    </p:blipFill>
                    <p:spPr>
                      <a:xfrm>
                        <a:off x="5791200" y="1143000"/>
                        <a:ext cx="3140075" cy="4064000"/>
                      </a:xfrm>
                      <a:prstGeom prst="rect">
                        <a:avLst/>
                      </a:prstGeom>
                      <a:noFill/>
                      <a:ln>
                        <a:noFill/>
                      </a:ln>
                    </p:spPr>
                  </p:pic>
                </p:oleObj>
              </mc:Fallback>
            </mc:AlternateContent>
          </a:graphicData>
        </a:graphic>
      </p:graphicFrame>
      <p:sp>
        <p:nvSpPr>
          <p:cNvPr id="352" name="Google Shape;352;p35"/>
          <p:cNvSpPr/>
          <p:nvPr/>
        </p:nvSpPr>
        <p:spPr>
          <a:xfrm rot="-8400000">
            <a:off x="1878012" y="5867400"/>
            <a:ext cx="779462" cy="207962"/>
          </a:xfrm>
          <a:prstGeom prst="rightArrow">
            <a:avLst>
              <a:gd fmla="val 18719" name="adj1"/>
              <a:gd fmla="val 50000" name="adj2"/>
            </a:avLst>
          </a:prstGeom>
          <a:solidFill>
            <a:srgbClr val="00B050"/>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353" name="Google Shape;353;p35"/>
          <p:cNvSpPr txBox="1"/>
          <p:nvPr/>
        </p:nvSpPr>
        <p:spPr>
          <a:xfrm>
            <a:off x="6019800" y="5029200"/>
            <a:ext cx="2895600" cy="16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Arial"/>
              <a:buNone/>
            </a:pPr>
            <a:r>
              <a:rPr b="0" i="0" lang="en-US" sz="1400" u="none">
                <a:solidFill>
                  <a:schemeClr val="dk1"/>
                </a:solidFill>
                <a:latin typeface="Arial"/>
                <a:ea typeface="Arial"/>
                <a:cs typeface="Arial"/>
                <a:sym typeface="Arial"/>
              </a:rPr>
              <a:t>If you don’t have a first HF yet, use an already approved HF as a Welcoming family.  Be sure to mark that on the Guarantee form, that it is a welcoming family so we know you are still looking for the first HF.</a:t>
            </a:r>
            <a:endParaRPr/>
          </a:p>
        </p:txBody>
      </p:sp>
      <p:sp>
        <p:nvSpPr>
          <p:cNvPr id="354" name="Google Shape;354;p35"/>
          <p:cNvSpPr/>
          <p:nvPr/>
        </p:nvSpPr>
        <p:spPr>
          <a:xfrm>
            <a:off x="4343400" y="1962150"/>
            <a:ext cx="685800" cy="228600"/>
          </a:xfrm>
          <a:prstGeom prst="leftArrow">
            <a:avLst>
              <a:gd fmla="val 3600" name="adj1"/>
              <a:gd fmla="val 50000" name="adj2"/>
            </a:avLst>
          </a:prstGeom>
          <a:solidFill>
            <a:srgbClr val="00B050"/>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Google Shape;359;p3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Another thing needed for new Inbound</a:t>
            </a:r>
            <a:endParaRPr/>
          </a:p>
        </p:txBody>
      </p:sp>
      <p:sp>
        <p:nvSpPr>
          <p:cNvPr id="360" name="Google Shape;360;p36"/>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Calibri"/>
                <a:ea typeface="Calibri"/>
                <a:cs typeface="Calibri"/>
                <a:sym typeface="Calibri"/>
              </a:rPr>
              <a:t>Along with the guarantee</a:t>
            </a:r>
            <a:endParaRPr/>
          </a:p>
          <a:p>
            <a:pPr indent="-342900" lvl="0" marL="342900" marR="0" rtl="0" algn="l">
              <a:lnSpc>
                <a:spcPct val="100000"/>
              </a:lnSpc>
              <a:spcBef>
                <a:spcPts val="640"/>
              </a:spcBef>
              <a:spcAft>
                <a:spcPts val="0"/>
              </a:spcAft>
              <a:buClr>
                <a:schemeClr val="dk1"/>
              </a:buClr>
              <a:buSzPts val="3200"/>
              <a:buFont typeface="Arial"/>
              <a:buNone/>
            </a:pPr>
            <a:r>
              <a:rPr b="0" i="0" lang="en-US" sz="3200" u="none">
                <a:solidFill>
                  <a:schemeClr val="dk1"/>
                </a:solidFill>
                <a:latin typeface="Calibri"/>
                <a:ea typeface="Calibri"/>
                <a:cs typeface="Calibri"/>
                <a:sym typeface="Calibri"/>
              </a:rPr>
              <a:t>form, a letter from the </a:t>
            </a:r>
            <a:endParaRPr/>
          </a:p>
          <a:p>
            <a:pPr indent="-342900" lvl="0" marL="342900" marR="0" rtl="0" algn="l">
              <a:lnSpc>
                <a:spcPct val="100000"/>
              </a:lnSpc>
              <a:spcBef>
                <a:spcPts val="640"/>
              </a:spcBef>
              <a:spcAft>
                <a:spcPts val="0"/>
              </a:spcAft>
              <a:buClr>
                <a:schemeClr val="dk1"/>
              </a:buClr>
              <a:buSzPts val="3200"/>
              <a:buFont typeface="Arial"/>
              <a:buNone/>
            </a:pPr>
            <a:r>
              <a:rPr b="0" i="0" lang="en-US" sz="3200" u="none">
                <a:solidFill>
                  <a:schemeClr val="dk1"/>
                </a:solidFill>
                <a:latin typeface="Calibri"/>
                <a:ea typeface="Calibri"/>
                <a:cs typeface="Calibri"/>
                <a:sym typeface="Calibri"/>
              </a:rPr>
              <a:t>school on school letterhead</a:t>
            </a:r>
            <a:endParaRPr/>
          </a:p>
          <a:p>
            <a:pPr indent="-342900" lvl="0" marL="342900" marR="0" rtl="0" algn="l">
              <a:lnSpc>
                <a:spcPct val="100000"/>
              </a:lnSpc>
              <a:spcBef>
                <a:spcPts val="640"/>
              </a:spcBef>
              <a:spcAft>
                <a:spcPts val="0"/>
              </a:spcAft>
              <a:buClr>
                <a:schemeClr val="dk1"/>
              </a:buClr>
              <a:buSzPts val="3200"/>
              <a:buFont typeface="Arial"/>
              <a:buNone/>
            </a:pPr>
            <a:r>
              <a:rPr b="0" i="0" lang="en-US" sz="3200" u="none">
                <a:solidFill>
                  <a:schemeClr val="dk1"/>
                </a:solidFill>
                <a:latin typeface="Calibri"/>
                <a:ea typeface="Calibri"/>
                <a:cs typeface="Calibri"/>
                <a:sym typeface="Calibri"/>
              </a:rPr>
              <a:t>is needed.  This is an </a:t>
            </a:r>
            <a:endParaRPr/>
          </a:p>
          <a:p>
            <a:pPr indent="-342900" lvl="0" marL="342900" marR="0" rtl="0" algn="l">
              <a:lnSpc>
                <a:spcPct val="100000"/>
              </a:lnSpc>
              <a:spcBef>
                <a:spcPts val="640"/>
              </a:spcBef>
              <a:spcAft>
                <a:spcPts val="0"/>
              </a:spcAft>
              <a:buClr>
                <a:schemeClr val="dk1"/>
              </a:buClr>
              <a:buSzPts val="3200"/>
              <a:buFont typeface="Arial"/>
              <a:buNone/>
            </a:pPr>
            <a:r>
              <a:rPr b="0" i="0" lang="en-US" sz="3200" u="none">
                <a:solidFill>
                  <a:schemeClr val="dk1"/>
                </a:solidFill>
                <a:latin typeface="Calibri"/>
                <a:ea typeface="Calibri"/>
                <a:cs typeface="Calibri"/>
                <a:sym typeface="Calibri"/>
              </a:rPr>
              <a:t>example.</a:t>
            </a:r>
            <a:endParaRPr/>
          </a:p>
        </p:txBody>
      </p:sp>
      <p:graphicFrame>
        <p:nvGraphicFramePr>
          <p:cNvPr id="361" name="Google Shape;361;p36"/>
          <p:cNvGraphicFramePr/>
          <p:nvPr/>
        </p:nvGraphicFramePr>
        <p:xfrm>
          <a:off x="5410200" y="1676400"/>
          <a:ext cx="3157537" cy="4064000"/>
        </p:xfrm>
        <a:graphic>
          <a:graphicData uri="http://schemas.openxmlformats.org/presentationml/2006/ole">
            <mc:AlternateContent>
              <mc:Choice Requires="v">
                <p:oleObj r:id="rId4" imgH="4064000" imgW="3157537" progId="AcroExch.Document.11" spid="_x0000_s1">
                  <p:embed/>
                </p:oleObj>
              </mc:Choice>
              <mc:Fallback>
                <p:oleObj r:id="rId5" imgH="4064000" imgW="3157537" progId="AcroExch.Document.11">
                  <p:embed/>
                  <p:pic>
                    <p:nvPicPr>
                      <p:cNvPr id="361" name="Google Shape;361;p36"/>
                      <p:cNvPicPr preferRelativeResize="0"/>
                      <p:nvPr/>
                    </p:nvPicPr>
                    <p:blipFill rotWithShape="1">
                      <a:blip r:embed="rId6">
                        <a:alphaModFix/>
                      </a:blip>
                      <a:srcRect b="0" l="0" r="0" t="0"/>
                      <a:stretch/>
                    </p:blipFill>
                    <p:spPr>
                      <a:xfrm>
                        <a:off x="5410200" y="1676400"/>
                        <a:ext cx="3157537" cy="4064000"/>
                      </a:xfrm>
                      <a:prstGeom prst="rect">
                        <a:avLst/>
                      </a:prstGeom>
                      <a:noFill/>
                      <a:ln>
                        <a:noFill/>
                      </a:ln>
                    </p:spPr>
                  </p:pic>
                </p:oleObj>
              </mc:Fallback>
            </mc:AlternateContent>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sp>
        <p:nvSpPr>
          <p:cNvPr id="366" name="Google Shape;366;p3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Priorities for Inbounds</a:t>
            </a:r>
            <a:endParaRPr/>
          </a:p>
        </p:txBody>
      </p:sp>
      <p:sp>
        <p:nvSpPr>
          <p:cNvPr id="367" name="Google Shape;367;p37"/>
          <p:cNvSpPr txBox="1"/>
          <p:nvPr>
            <p:ph idx="1" type="body"/>
          </p:nvPr>
        </p:nvSpPr>
        <p:spPr>
          <a:xfrm>
            <a:off x="304800" y="1600200"/>
            <a:ext cx="8382000" cy="50292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Your </a:t>
            </a:r>
            <a:r>
              <a:rPr b="0" i="0" lang="en-US" sz="2000" u="sng">
                <a:solidFill>
                  <a:schemeClr val="dk1"/>
                </a:solidFill>
                <a:latin typeface="Calibri"/>
                <a:ea typeface="Calibri"/>
                <a:cs typeface="Calibri"/>
                <a:sym typeface="Calibri"/>
              </a:rPr>
              <a:t>FIRST</a:t>
            </a:r>
            <a:r>
              <a:rPr b="0" i="0" lang="en-US" sz="2000" u="none">
                <a:solidFill>
                  <a:schemeClr val="dk1"/>
                </a:solidFill>
                <a:latin typeface="Calibri"/>
                <a:ea typeface="Calibri"/>
                <a:cs typeface="Calibri"/>
                <a:sym typeface="Calibri"/>
              </a:rPr>
              <a:t> priority is to required scheduled District 5100 activities. There will be five or six of these during your year here, and unless you are advised otherwise, in writing, your attendance is required at each of these functions.</a:t>
            </a:r>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Your </a:t>
            </a:r>
            <a:r>
              <a:rPr b="0" i="0" lang="en-US" sz="2000" u="sng">
                <a:solidFill>
                  <a:schemeClr val="dk1"/>
                </a:solidFill>
                <a:latin typeface="Calibri"/>
                <a:ea typeface="Calibri"/>
                <a:cs typeface="Calibri"/>
                <a:sym typeface="Calibri"/>
              </a:rPr>
              <a:t>SECOND</a:t>
            </a:r>
            <a:r>
              <a:rPr b="0" i="0" lang="en-US" sz="2000" u="none">
                <a:solidFill>
                  <a:schemeClr val="dk1"/>
                </a:solidFill>
                <a:latin typeface="Calibri"/>
                <a:ea typeface="Calibri"/>
                <a:cs typeface="Calibri"/>
                <a:sym typeface="Calibri"/>
              </a:rPr>
              <a:t> priority is to your host family. If they have planned activities in which they expect you to participate, they have priority over any other activity you might have planned, except Priority #1. </a:t>
            </a:r>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Your </a:t>
            </a:r>
            <a:r>
              <a:rPr b="0" i="0" lang="en-US" sz="2000" u="sng">
                <a:solidFill>
                  <a:schemeClr val="dk1"/>
                </a:solidFill>
                <a:latin typeface="Calibri"/>
                <a:ea typeface="Calibri"/>
                <a:cs typeface="Calibri"/>
                <a:sym typeface="Calibri"/>
              </a:rPr>
              <a:t>THIRD</a:t>
            </a:r>
            <a:r>
              <a:rPr b="0" i="0" lang="en-US" sz="2000" u="none">
                <a:solidFill>
                  <a:schemeClr val="dk1"/>
                </a:solidFill>
                <a:latin typeface="Calibri"/>
                <a:ea typeface="Calibri"/>
                <a:cs typeface="Calibri"/>
                <a:sym typeface="Calibri"/>
              </a:rPr>
              <a:t> priority is to your host Rotary Club. They made the decision to host you, have paid your District Fees, and expect you to attend meetings regularly and be part of club activities. Your presence and participation help sustain the Youth Exchange Program in your host club. </a:t>
            </a:r>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Your </a:t>
            </a:r>
            <a:r>
              <a:rPr b="0" i="0" lang="en-US" sz="2000" u="sng">
                <a:solidFill>
                  <a:schemeClr val="dk1"/>
                </a:solidFill>
                <a:latin typeface="Calibri"/>
                <a:ea typeface="Calibri"/>
                <a:cs typeface="Calibri"/>
                <a:sym typeface="Calibri"/>
              </a:rPr>
              <a:t>FOURTH</a:t>
            </a:r>
            <a:r>
              <a:rPr b="0" i="0" lang="en-US" sz="2000" u="none">
                <a:solidFill>
                  <a:schemeClr val="dk1"/>
                </a:solidFill>
                <a:latin typeface="Calibri"/>
                <a:ea typeface="Calibri"/>
                <a:cs typeface="Calibri"/>
                <a:sym typeface="Calibri"/>
              </a:rPr>
              <a:t> priority is to your School. You are expected to attend school every day, make an effort in class, and participate in school activities.</a:t>
            </a:r>
            <a:endParaRPr/>
          </a:p>
          <a:p>
            <a:pPr indent="-215900" lvl="0" marL="342900" marR="0" rtl="0" algn="l">
              <a:lnSpc>
                <a:spcPct val="100000"/>
              </a:lnSpc>
              <a:spcBef>
                <a:spcPts val="400"/>
              </a:spcBef>
              <a:spcAft>
                <a:spcPts val="0"/>
              </a:spcAft>
              <a:buClr>
                <a:schemeClr val="dk1"/>
              </a:buClr>
              <a:buSzPts val="2000"/>
              <a:buFont typeface="Arial"/>
              <a:buNone/>
            </a:pPr>
            <a:r>
              <a:t/>
            </a:r>
            <a:endParaRPr b="0" i="0" sz="2000" u="none">
              <a:solidFill>
                <a:schemeClr val="dk1"/>
              </a:solidFill>
              <a:latin typeface="Calibri"/>
              <a:ea typeface="Calibri"/>
              <a:cs typeface="Calibri"/>
              <a:sym typeface="Calibri"/>
            </a:endParaRPr>
          </a:p>
          <a:p>
            <a:pPr indent="-342900" lvl="0" marL="342900" marR="0" rtl="0" algn="l">
              <a:lnSpc>
                <a:spcPct val="100000"/>
              </a:lnSpc>
              <a:spcBef>
                <a:spcPts val="560"/>
              </a:spcBef>
              <a:spcAft>
                <a:spcPts val="0"/>
              </a:spcAft>
              <a:buClr>
                <a:schemeClr val="dk1"/>
              </a:buClr>
              <a:buSzPts val="2800"/>
              <a:buFont typeface="Arial"/>
              <a:buChar char="•"/>
            </a:pPr>
            <a:r>
              <a:rPr b="1" i="0" lang="en-US" sz="2800" u="none">
                <a:solidFill>
                  <a:schemeClr val="dk1"/>
                </a:solidFill>
                <a:latin typeface="Calibri"/>
                <a:ea typeface="Calibri"/>
                <a:cs typeface="Calibri"/>
                <a:sym typeface="Calibri"/>
              </a:rPr>
              <a:t>Please make sure your club understands the above.</a:t>
            </a:r>
            <a:endParaRPr/>
          </a:p>
          <a:p>
            <a:pPr indent="-165100" lvl="0" marL="342900" marR="0" rtl="0" algn="l">
              <a:spcBef>
                <a:spcPts val="560"/>
              </a:spcBef>
              <a:spcAft>
                <a:spcPts val="0"/>
              </a:spcAft>
              <a:buClr>
                <a:schemeClr val="dk1"/>
              </a:buClr>
              <a:buSzPts val="2800"/>
              <a:buFont typeface="Arial"/>
              <a:buNone/>
            </a:pPr>
            <a:r>
              <a:t/>
            </a:r>
            <a:endParaRPr b="1" i="0" sz="2800" u="none">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sp>
        <p:nvSpPr>
          <p:cNvPr id="372" name="Google Shape;372;p3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Other advi</a:t>
            </a:r>
            <a:r>
              <a:rPr lang="en-US"/>
              <a:t>c</a:t>
            </a:r>
            <a:r>
              <a:rPr b="0" i="0" lang="en-US" sz="4400" u="none">
                <a:solidFill>
                  <a:schemeClr val="dk1"/>
                </a:solidFill>
                <a:latin typeface="Calibri"/>
                <a:ea typeface="Calibri"/>
                <a:cs typeface="Calibri"/>
                <a:sym typeface="Calibri"/>
              </a:rPr>
              <a:t>e</a:t>
            </a:r>
            <a:endParaRPr/>
          </a:p>
        </p:txBody>
      </p:sp>
      <p:sp>
        <p:nvSpPr>
          <p:cNvPr id="373" name="Google Shape;373;p38"/>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When traveling with students try to do the 3 rule.  Travel with 3 people.</a:t>
            </a:r>
            <a:endParaRPr/>
          </a:p>
          <a:p>
            <a:pPr indent="-342900" lvl="0" marL="342900" marR="0" rtl="0" algn="l">
              <a:lnSpc>
                <a:spcPct val="100000"/>
              </a:lnSpc>
              <a:spcBef>
                <a:spcPts val="64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Have the club email the inbound before they arrive so they know what to expect.</a:t>
            </a:r>
            <a:endParaRPr/>
          </a:p>
          <a:p>
            <a:pPr indent="-342900" lvl="0" marL="342900" marR="0" rtl="0" algn="l">
              <a:lnSpc>
                <a:spcPct val="100000"/>
              </a:lnSpc>
              <a:spcBef>
                <a:spcPts val="64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You can do more than one monthly report each month.  You can do as many as you need.</a:t>
            </a:r>
            <a:endParaRPr/>
          </a:p>
          <a:p>
            <a:pPr indent="-139700" lvl="0" marL="342900" marR="0" rtl="0" algn="l">
              <a:spcBef>
                <a:spcPts val="640"/>
              </a:spcBef>
              <a:spcAft>
                <a:spcPts val="0"/>
              </a:spcAft>
              <a:buClr>
                <a:schemeClr val="dk1"/>
              </a:buClr>
              <a:buSzPts val="3200"/>
              <a:buFont typeface="Arial"/>
              <a:buNone/>
            </a:pPr>
            <a:r>
              <a:t/>
            </a:r>
            <a:endParaRPr b="0" i="0" sz="3200" u="none">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7" name="Shape 377"/>
        <p:cNvGrpSpPr/>
        <p:nvPr/>
      </p:nvGrpSpPr>
      <p:grpSpPr>
        <a:xfrm>
          <a:off x="0" y="0"/>
          <a:ext cx="0" cy="0"/>
          <a:chOff x="0" y="0"/>
          <a:chExt cx="0" cy="0"/>
        </a:xfrm>
      </p:grpSpPr>
      <p:sp>
        <p:nvSpPr>
          <p:cNvPr id="378" name="Google Shape;378;p39"/>
          <p:cNvSpPr txBox="1"/>
          <p:nvPr>
            <p:ph type="title"/>
          </p:nvPr>
        </p:nvSpPr>
        <p:spPr>
          <a:xfrm>
            <a:off x="381000" y="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LTEP Outbound Students</a:t>
            </a:r>
            <a:endParaRPr/>
          </a:p>
        </p:txBody>
      </p:sp>
      <p:pic>
        <p:nvPicPr>
          <p:cNvPr descr="C:\Users\Barbara\Pictures\Yeah pics\Outbound page 1.jpg" id="379" name="Google Shape;379;p39"/>
          <p:cNvPicPr preferRelativeResize="0"/>
          <p:nvPr/>
        </p:nvPicPr>
        <p:blipFill rotWithShape="1">
          <a:blip r:embed="rId3">
            <a:alphaModFix/>
          </a:blip>
          <a:srcRect b="0" l="0" r="24816" t="-411"/>
          <a:stretch/>
        </p:blipFill>
        <p:spPr>
          <a:xfrm>
            <a:off x="0" y="1219200"/>
            <a:ext cx="5029200" cy="3776662"/>
          </a:xfrm>
          <a:prstGeom prst="rect">
            <a:avLst/>
          </a:prstGeom>
          <a:noFill/>
          <a:ln>
            <a:noFill/>
          </a:ln>
        </p:spPr>
      </p:pic>
      <p:pic>
        <p:nvPicPr>
          <p:cNvPr descr="C:\Users\Barbara\Pictures\Yeah pics\Outbound page 2.jpg" id="380" name="Google Shape;380;p39"/>
          <p:cNvPicPr preferRelativeResize="0"/>
          <p:nvPr/>
        </p:nvPicPr>
        <p:blipFill rotWithShape="1">
          <a:blip r:embed="rId4">
            <a:alphaModFix/>
          </a:blip>
          <a:srcRect b="-2710" l="21534" r="22828" t="0"/>
          <a:stretch/>
        </p:blipFill>
        <p:spPr>
          <a:xfrm>
            <a:off x="4343400" y="2098675"/>
            <a:ext cx="4586287" cy="4759325"/>
          </a:xfrm>
          <a:prstGeom prst="rect">
            <a:avLst/>
          </a:prstGeom>
          <a:noFill/>
          <a:ln>
            <a:noFill/>
          </a:ln>
        </p:spPr>
      </p:pic>
      <p:sp>
        <p:nvSpPr>
          <p:cNvPr id="381" name="Google Shape;381;p39"/>
          <p:cNvSpPr txBox="1"/>
          <p:nvPr/>
        </p:nvSpPr>
        <p:spPr>
          <a:xfrm>
            <a:off x="304800" y="5029200"/>
            <a:ext cx="4038600" cy="1477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The club must host an inbound if sending an outbound.  </a:t>
            </a:r>
            <a:endParaRPr/>
          </a:p>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Must be sending an outbound before you can nominate an alternate.  </a:t>
            </a:r>
            <a:endParaRPr/>
          </a:p>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Give us only 1 alternate.</a:t>
            </a:r>
            <a:endParaRPr/>
          </a:p>
        </p:txBody>
      </p:sp>
      <p:sp>
        <p:nvSpPr>
          <p:cNvPr id="382" name="Google Shape;382;p39"/>
          <p:cNvSpPr txBox="1"/>
          <p:nvPr/>
        </p:nvSpPr>
        <p:spPr>
          <a:xfrm>
            <a:off x="5105400" y="838200"/>
            <a:ext cx="4038600" cy="12001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Must send Outbound coordinator a nomination form so they can send the student a link to be able to do their application on YEAH.</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What Committee Members Do</a:t>
            </a:r>
            <a:endParaRPr/>
          </a:p>
        </p:txBody>
      </p:sp>
      <p:sp>
        <p:nvSpPr>
          <p:cNvPr id="113" name="Google Shape;113;p4"/>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rmAutofit/>
          </a:bodyPr>
          <a:lstStyle/>
          <a:p>
            <a:pPr indent="-342900" lvl="0" marL="342900" marR="0" rtl="0" algn="l">
              <a:lnSpc>
                <a:spcPct val="80000"/>
              </a:lnSpc>
              <a:spcBef>
                <a:spcPts val="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Chair-runs YE committee</a:t>
            </a:r>
            <a:endParaRPr/>
          </a:p>
          <a:p>
            <a:pPr indent="-342900" lvl="0" marL="342900" marR="0" rtl="0" algn="l">
              <a:lnSpc>
                <a:spcPct val="80000"/>
              </a:lnSpc>
              <a:spcBef>
                <a:spcPts val="4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Vice Chair-back up for Chair</a:t>
            </a:r>
            <a:endParaRPr/>
          </a:p>
          <a:p>
            <a:pPr indent="-342900" lvl="0" marL="342900" marR="0" rtl="0" algn="l">
              <a:lnSpc>
                <a:spcPct val="80000"/>
              </a:lnSpc>
              <a:spcBef>
                <a:spcPts val="4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Treasurer-Takes all fees (inbound &amp; outbound)</a:t>
            </a:r>
            <a:endParaRPr/>
          </a:p>
          <a:p>
            <a:pPr indent="-342900" lvl="0" marL="342900" marR="0" rtl="0" algn="l">
              <a:lnSpc>
                <a:spcPct val="80000"/>
              </a:lnSpc>
              <a:spcBef>
                <a:spcPts val="4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Assistant Treasurer-all visa charges for Optional trip and merchandise</a:t>
            </a:r>
            <a:endParaRPr/>
          </a:p>
          <a:p>
            <a:pPr indent="-342900" lvl="0" marL="342900" marR="0" rtl="0" algn="l">
              <a:lnSpc>
                <a:spcPct val="80000"/>
              </a:lnSpc>
              <a:spcBef>
                <a:spcPts val="4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Outbound Coordinator-Handles outbound applications to make sure they are complete and plans outbound orientation</a:t>
            </a:r>
            <a:endParaRPr/>
          </a:p>
          <a:p>
            <a:pPr indent="-342900" lvl="0" marL="342900" marR="0" rtl="0" algn="l">
              <a:lnSpc>
                <a:spcPct val="80000"/>
              </a:lnSpc>
              <a:spcBef>
                <a:spcPts val="4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Inbound Coordinator-Makes sure all inbounds information is being received and plans Inbound orientation</a:t>
            </a:r>
            <a:endParaRPr/>
          </a:p>
          <a:p>
            <a:pPr indent="-342900" lvl="0" marL="342900" marR="0" rtl="0" algn="l">
              <a:lnSpc>
                <a:spcPct val="80000"/>
              </a:lnSpc>
              <a:spcBef>
                <a:spcPts val="4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STEP-Handles all outbound and Inbound applications and matching of families</a:t>
            </a:r>
            <a:endParaRPr/>
          </a:p>
          <a:p>
            <a:pPr indent="-342900" lvl="0" marL="342900" marR="0" rtl="0" algn="l">
              <a:lnSpc>
                <a:spcPct val="80000"/>
              </a:lnSpc>
              <a:spcBef>
                <a:spcPts val="4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Secretary/Communications-sends all emails to clubs, Host families and students (inbound and outbound)</a:t>
            </a:r>
            <a:endParaRPr/>
          </a:p>
          <a:p>
            <a:pPr indent="-342900" lvl="0" marL="342900" marR="0" rtl="0" algn="l">
              <a:lnSpc>
                <a:spcPct val="80000"/>
              </a:lnSpc>
              <a:spcBef>
                <a:spcPts val="400"/>
              </a:spcBef>
              <a:spcAft>
                <a:spcPts val="0"/>
              </a:spcAft>
              <a:buClr>
                <a:schemeClr val="dk1"/>
              </a:buClr>
              <a:buSzPts val="2000"/>
              <a:buFont typeface="Arial"/>
              <a:buChar char="•"/>
            </a:pPr>
            <a:r>
              <a:rPr b="0" i="0" lang="en-US" sz="2000" u="none" cap="none" strike="noStrike">
                <a:solidFill>
                  <a:schemeClr val="dk1"/>
                </a:solidFill>
                <a:latin typeface="Calibri"/>
                <a:ea typeface="Calibri"/>
                <a:cs typeface="Calibri"/>
                <a:sym typeface="Calibri"/>
              </a:rPr>
              <a:t>Country Officers-handles all paperwork for their country for both inbound and outbounds. Keep tabs on all students for their country. If there is a problem with a student, they are first contact for that student if club is having a problem.</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Google Shape;387;p4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Recruiting Students</a:t>
            </a:r>
            <a:endParaRPr/>
          </a:p>
        </p:txBody>
      </p:sp>
      <p:sp>
        <p:nvSpPr>
          <p:cNvPr id="388" name="Google Shape;388;p40"/>
          <p:cNvSpPr txBox="1"/>
          <p:nvPr>
            <p:ph idx="1" type="body"/>
          </p:nvPr>
        </p:nvSpPr>
        <p:spPr>
          <a:xfrm>
            <a:off x="381000" y="1371600"/>
            <a:ext cx="8534400" cy="50292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Information night in Spring or September-Only give a week or two at the most to get club application to the club.</a:t>
            </a:r>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Give a quick background about Rotary, Service projects that your club does.</a:t>
            </a:r>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Steps to becoming an Exchange Student such as Club application, club interview, Application Seminar, Home Orientation with a District person in Nov-Dec, Jan. Orientation, Feb trip, Country dinners &amp; District conference</a:t>
            </a:r>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Costs, how much the club pays.  Other organizations cost would be $10,000-55,000 so </a:t>
            </a:r>
            <a:r>
              <a:rPr b="1" i="1" lang="en-US" sz="2000" u="none">
                <a:solidFill>
                  <a:schemeClr val="dk1"/>
                </a:solidFill>
                <a:latin typeface="Calibri"/>
                <a:ea typeface="Calibri"/>
                <a:cs typeface="Calibri"/>
                <a:sym typeface="Calibri"/>
              </a:rPr>
              <a:t>this is basically a scholarship to study overseas</a:t>
            </a:r>
            <a:r>
              <a:rPr b="0" i="0" lang="en-US" sz="2000" u="none">
                <a:solidFill>
                  <a:schemeClr val="dk1"/>
                </a:solidFill>
                <a:latin typeface="Calibri"/>
                <a:ea typeface="Calibri"/>
                <a:cs typeface="Calibri"/>
                <a:sym typeface="Calibri"/>
              </a:rPr>
              <a:t>-This is a student exchange-STUDENTS MUST ATTEND SCHOOL, Parents pay for Passport, visa, airline tickets Emergency Fund $500 and any extra trips</a:t>
            </a:r>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Promote  LTEP, STEP and hosting. Give dates students leave  or arrive and come or go home.</a:t>
            </a:r>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Should get school credit but each school is different so talk to school counselor. Can open doors for colleges.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Google Shape;393;p4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Club Application</a:t>
            </a:r>
            <a:endParaRPr/>
          </a:p>
        </p:txBody>
      </p:sp>
      <p:graphicFrame>
        <p:nvGraphicFramePr>
          <p:cNvPr id="394" name="Google Shape;394;p41"/>
          <p:cNvGraphicFramePr/>
          <p:nvPr/>
        </p:nvGraphicFramePr>
        <p:xfrm>
          <a:off x="276225" y="1201737"/>
          <a:ext cx="3895725" cy="5503862"/>
        </p:xfrm>
        <a:graphic>
          <a:graphicData uri="http://schemas.openxmlformats.org/presentationml/2006/ole">
            <mc:AlternateContent>
              <mc:Choice Requires="v">
                <p:oleObj r:id="rId4" imgH="5503862" imgW="3895725" progId="Word.Document.12" spid="_x0000_s1">
                  <p:embed/>
                </p:oleObj>
              </mc:Choice>
              <mc:Fallback>
                <p:oleObj r:id="rId5" imgH="5503862" imgW="3895725" progId="Word.Document.12">
                  <p:embed/>
                  <p:pic>
                    <p:nvPicPr>
                      <p:cNvPr id="394" name="Google Shape;394;p41"/>
                      <p:cNvPicPr preferRelativeResize="0"/>
                      <p:nvPr/>
                    </p:nvPicPr>
                    <p:blipFill rotWithShape="1">
                      <a:blip r:embed="rId6">
                        <a:alphaModFix/>
                      </a:blip>
                      <a:srcRect b="0" l="0" r="0" t="0"/>
                      <a:stretch/>
                    </p:blipFill>
                    <p:spPr>
                      <a:xfrm>
                        <a:off x="276225" y="1201737"/>
                        <a:ext cx="3895725" cy="5503862"/>
                      </a:xfrm>
                      <a:prstGeom prst="rect">
                        <a:avLst/>
                      </a:prstGeom>
                      <a:noFill/>
                      <a:ln>
                        <a:noFill/>
                      </a:ln>
                    </p:spPr>
                  </p:pic>
                </p:oleObj>
              </mc:Fallback>
            </mc:AlternateContent>
          </a:graphicData>
        </a:graphic>
      </p:graphicFrame>
      <p:graphicFrame>
        <p:nvGraphicFramePr>
          <p:cNvPr id="395" name="Google Shape;395;p41"/>
          <p:cNvGraphicFramePr/>
          <p:nvPr/>
        </p:nvGraphicFramePr>
        <p:xfrm>
          <a:off x="4953000" y="1192212"/>
          <a:ext cx="3810000" cy="5526087"/>
        </p:xfrm>
        <a:graphic>
          <a:graphicData uri="http://schemas.openxmlformats.org/presentationml/2006/ole">
            <mc:AlternateContent>
              <mc:Choice Requires="v">
                <p:oleObj r:id="rId7" imgH="5526087" imgW="3810000" progId="Word.Document.8" spid="_x0000_s2">
                  <p:embed/>
                </p:oleObj>
              </mc:Choice>
              <mc:Fallback>
                <p:oleObj r:id="rId8" imgH="5526087" imgW="3810000" progId="Word.Document.8">
                  <p:embed/>
                  <p:pic>
                    <p:nvPicPr>
                      <p:cNvPr id="395" name="Google Shape;395;p41"/>
                      <p:cNvPicPr preferRelativeResize="0"/>
                      <p:nvPr/>
                    </p:nvPicPr>
                    <p:blipFill rotWithShape="1">
                      <a:blip r:embed="rId9">
                        <a:alphaModFix/>
                      </a:blip>
                      <a:srcRect b="0" l="0" r="0" t="0"/>
                      <a:stretch/>
                    </p:blipFill>
                    <p:spPr>
                      <a:xfrm>
                        <a:off x="4953000" y="1192212"/>
                        <a:ext cx="3810000" cy="5526087"/>
                      </a:xfrm>
                      <a:prstGeom prst="rect">
                        <a:avLst/>
                      </a:prstGeom>
                      <a:noFill/>
                      <a:ln>
                        <a:noFill/>
                      </a:ln>
                    </p:spPr>
                  </p:pic>
                </p:oleObj>
              </mc:Fallback>
            </mc:AlternateContent>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9" name="Shape 399"/>
        <p:cNvGrpSpPr/>
        <p:nvPr/>
      </p:nvGrpSpPr>
      <p:grpSpPr>
        <a:xfrm>
          <a:off x="0" y="0"/>
          <a:ext cx="0" cy="0"/>
          <a:chOff x="0" y="0"/>
          <a:chExt cx="0" cy="0"/>
        </a:xfrm>
      </p:grpSpPr>
      <p:sp>
        <p:nvSpPr>
          <p:cNvPr id="400" name="Google Shape;400;p4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Where to find outbound interview</a:t>
            </a:r>
            <a:endParaRPr/>
          </a:p>
        </p:txBody>
      </p:sp>
      <p:pic>
        <p:nvPicPr>
          <p:cNvPr descr="Outbound selection Section.jpg" id="401" name="Google Shape;401;p42"/>
          <p:cNvPicPr preferRelativeResize="0"/>
          <p:nvPr>
            <p:ph idx="1" type="body"/>
          </p:nvPr>
        </p:nvPicPr>
        <p:blipFill rotWithShape="1">
          <a:blip r:embed="rId3">
            <a:alphaModFix/>
          </a:blip>
          <a:srcRect b="0" l="0" r="0" t="0"/>
          <a:stretch/>
        </p:blipFill>
        <p:spPr>
          <a:xfrm>
            <a:off x="58737" y="1600200"/>
            <a:ext cx="8943975" cy="5029200"/>
          </a:xfrm>
          <a:prstGeom prst="rect">
            <a:avLst/>
          </a:prstGeom>
          <a:noFill/>
          <a:ln>
            <a:noFill/>
          </a:ln>
        </p:spPr>
      </p:pic>
      <p:sp>
        <p:nvSpPr>
          <p:cNvPr id="402" name="Google Shape;402;p42"/>
          <p:cNvSpPr/>
          <p:nvPr/>
        </p:nvSpPr>
        <p:spPr>
          <a:xfrm rot="10800000">
            <a:off x="3505200" y="2362200"/>
            <a:ext cx="1000125" cy="339725"/>
          </a:xfrm>
          <a:prstGeom prst="rightArrow">
            <a:avLst>
              <a:gd fmla="val 17931" name="adj1"/>
              <a:gd fmla="val 50000" name="adj2"/>
            </a:avLst>
          </a:prstGeom>
          <a:solidFill>
            <a:schemeClr val="accent1"/>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graphicFrame>
        <p:nvGraphicFramePr>
          <p:cNvPr id="407" name="Google Shape;407;p43"/>
          <p:cNvGraphicFramePr/>
          <p:nvPr/>
        </p:nvGraphicFramePr>
        <p:xfrm>
          <a:off x="1662112" y="76200"/>
          <a:ext cx="5595937" cy="7239000"/>
        </p:xfrm>
        <a:graphic>
          <a:graphicData uri="http://schemas.openxmlformats.org/presentationml/2006/ole">
            <mc:AlternateContent>
              <mc:Choice Requires="v">
                <p:oleObj r:id="rId4" imgH="7239000" imgW="5595937" progId="AcroExch.Document.DC" spid="_x0000_s1">
                  <p:embed/>
                </p:oleObj>
              </mc:Choice>
              <mc:Fallback>
                <p:oleObj r:id="rId5" imgH="7239000" imgW="5595937" progId="AcroExch.Document.DC">
                  <p:embed/>
                  <p:pic>
                    <p:nvPicPr>
                      <p:cNvPr id="407" name="Google Shape;407;p43"/>
                      <p:cNvPicPr preferRelativeResize="0"/>
                      <p:nvPr/>
                    </p:nvPicPr>
                    <p:blipFill rotWithShape="1">
                      <a:blip r:embed="rId6">
                        <a:alphaModFix/>
                      </a:blip>
                      <a:srcRect b="0" l="0" r="0" t="0"/>
                      <a:stretch/>
                    </p:blipFill>
                    <p:spPr>
                      <a:xfrm>
                        <a:off x="1662112" y="76200"/>
                        <a:ext cx="5595937" cy="7239000"/>
                      </a:xfrm>
                      <a:prstGeom prst="rect">
                        <a:avLst/>
                      </a:prstGeom>
                      <a:noFill/>
                      <a:ln>
                        <a:noFill/>
                      </a:ln>
                    </p:spPr>
                  </p:pic>
                </p:oleObj>
              </mc:Fallback>
            </mc:AlternateContent>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graphicFrame>
        <p:nvGraphicFramePr>
          <p:cNvPr id="412" name="Google Shape;412;p44"/>
          <p:cNvGraphicFramePr/>
          <p:nvPr/>
        </p:nvGraphicFramePr>
        <p:xfrm>
          <a:off x="1752600" y="-473075"/>
          <a:ext cx="6019800" cy="7788275"/>
        </p:xfrm>
        <a:graphic>
          <a:graphicData uri="http://schemas.openxmlformats.org/presentationml/2006/ole">
            <mc:AlternateContent>
              <mc:Choice Requires="v">
                <p:oleObj r:id="rId4" imgH="7788275" imgW="6019800" progId="AcroExch.Document.DC" spid="_x0000_s1">
                  <p:embed/>
                </p:oleObj>
              </mc:Choice>
              <mc:Fallback>
                <p:oleObj r:id="rId5" imgH="7788275" imgW="6019800" progId="AcroExch.Document.DC">
                  <p:embed/>
                  <p:pic>
                    <p:nvPicPr>
                      <p:cNvPr id="412" name="Google Shape;412;p44"/>
                      <p:cNvPicPr preferRelativeResize="0"/>
                      <p:nvPr/>
                    </p:nvPicPr>
                    <p:blipFill rotWithShape="1">
                      <a:blip r:embed="rId6">
                        <a:alphaModFix/>
                      </a:blip>
                      <a:srcRect b="0" l="0" r="0" t="0"/>
                      <a:stretch/>
                    </p:blipFill>
                    <p:spPr>
                      <a:xfrm>
                        <a:off x="1752600" y="-473075"/>
                        <a:ext cx="6019800" cy="7788275"/>
                      </a:xfrm>
                      <a:prstGeom prst="rect">
                        <a:avLst/>
                      </a:prstGeom>
                      <a:noFill/>
                      <a:ln>
                        <a:noFill/>
                      </a:ln>
                    </p:spPr>
                  </p:pic>
                </p:oleObj>
              </mc:Fallback>
            </mc:AlternateContent>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6" name="Shape 416"/>
        <p:cNvGrpSpPr/>
        <p:nvPr/>
      </p:nvGrpSpPr>
      <p:grpSpPr>
        <a:xfrm>
          <a:off x="0" y="0"/>
          <a:ext cx="0" cy="0"/>
          <a:chOff x="0" y="0"/>
          <a:chExt cx="0" cy="0"/>
        </a:xfrm>
      </p:grpSpPr>
      <p:graphicFrame>
        <p:nvGraphicFramePr>
          <p:cNvPr id="417" name="Google Shape;417;p45"/>
          <p:cNvGraphicFramePr/>
          <p:nvPr/>
        </p:nvGraphicFramePr>
        <p:xfrm>
          <a:off x="1219200" y="-1066800"/>
          <a:ext cx="6934200" cy="8970962"/>
        </p:xfrm>
        <a:graphic>
          <a:graphicData uri="http://schemas.openxmlformats.org/presentationml/2006/ole">
            <mc:AlternateContent>
              <mc:Choice Requires="v">
                <p:oleObj r:id="rId4" imgH="8970962" imgW="6934200" progId="AcroExch.Document.DC" spid="_x0000_s1">
                  <p:embed/>
                </p:oleObj>
              </mc:Choice>
              <mc:Fallback>
                <p:oleObj r:id="rId5" imgH="8970962" imgW="6934200" progId="AcroExch.Document.DC">
                  <p:embed/>
                  <p:pic>
                    <p:nvPicPr>
                      <p:cNvPr id="417" name="Google Shape;417;p45"/>
                      <p:cNvPicPr preferRelativeResize="0"/>
                      <p:nvPr/>
                    </p:nvPicPr>
                    <p:blipFill rotWithShape="1">
                      <a:blip r:embed="rId6">
                        <a:alphaModFix/>
                      </a:blip>
                      <a:srcRect b="0" l="0" r="0" t="0"/>
                      <a:stretch/>
                    </p:blipFill>
                    <p:spPr>
                      <a:xfrm>
                        <a:off x="1219200" y="-1066800"/>
                        <a:ext cx="6934200" cy="8970962"/>
                      </a:xfrm>
                      <a:prstGeom prst="rect">
                        <a:avLst/>
                      </a:prstGeom>
                      <a:noFill/>
                      <a:ln>
                        <a:noFill/>
                      </a:ln>
                    </p:spPr>
                  </p:pic>
                </p:oleObj>
              </mc:Fallback>
            </mc:AlternateContent>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1" name="Shape 421"/>
        <p:cNvGrpSpPr/>
        <p:nvPr/>
      </p:nvGrpSpPr>
      <p:grpSpPr>
        <a:xfrm>
          <a:off x="0" y="0"/>
          <a:ext cx="0" cy="0"/>
          <a:chOff x="0" y="0"/>
          <a:chExt cx="0" cy="0"/>
        </a:xfrm>
      </p:grpSpPr>
      <p:graphicFrame>
        <p:nvGraphicFramePr>
          <p:cNvPr id="422" name="Google Shape;422;p46"/>
          <p:cNvGraphicFramePr/>
          <p:nvPr/>
        </p:nvGraphicFramePr>
        <p:xfrm>
          <a:off x="152400" y="-760412"/>
          <a:ext cx="6477000" cy="8378825"/>
        </p:xfrm>
        <a:graphic>
          <a:graphicData uri="http://schemas.openxmlformats.org/presentationml/2006/ole">
            <mc:AlternateContent>
              <mc:Choice Requires="v">
                <p:oleObj r:id="rId4" imgH="8378825" imgW="6477000" progId="AcroExch.Document.DC" spid="_x0000_s1">
                  <p:embed/>
                </p:oleObj>
              </mc:Choice>
              <mc:Fallback>
                <p:oleObj r:id="rId5" imgH="8378825" imgW="6477000" progId="AcroExch.Document.DC">
                  <p:embed/>
                  <p:pic>
                    <p:nvPicPr>
                      <p:cNvPr id="422" name="Google Shape;422;p46"/>
                      <p:cNvPicPr preferRelativeResize="0"/>
                      <p:nvPr/>
                    </p:nvPicPr>
                    <p:blipFill rotWithShape="1">
                      <a:blip r:embed="rId6">
                        <a:alphaModFix/>
                      </a:blip>
                      <a:srcRect b="0" l="0" r="0" t="0"/>
                      <a:stretch/>
                    </p:blipFill>
                    <p:spPr>
                      <a:xfrm>
                        <a:off x="152400" y="-760412"/>
                        <a:ext cx="6477000" cy="8378825"/>
                      </a:xfrm>
                      <a:prstGeom prst="rect">
                        <a:avLst/>
                      </a:prstGeom>
                      <a:noFill/>
                      <a:ln>
                        <a:noFill/>
                      </a:ln>
                    </p:spPr>
                  </p:pic>
                </p:oleObj>
              </mc:Fallback>
            </mc:AlternateContent>
          </a:graphicData>
        </a:graphic>
      </p:graphicFrame>
      <p:sp>
        <p:nvSpPr>
          <p:cNvPr id="423" name="Google Shape;423;p46"/>
          <p:cNvSpPr txBox="1"/>
          <p:nvPr/>
        </p:nvSpPr>
        <p:spPr>
          <a:xfrm>
            <a:off x="6324600" y="609600"/>
            <a:ext cx="2532062" cy="13239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4000"/>
              <a:buFont typeface="Arial"/>
              <a:buNone/>
            </a:pPr>
            <a:r>
              <a:rPr b="0" i="0" lang="en-US" sz="4000" u="none">
                <a:solidFill>
                  <a:schemeClr val="dk1"/>
                </a:solidFill>
                <a:latin typeface="Arial"/>
                <a:ea typeface="Arial"/>
                <a:cs typeface="Arial"/>
                <a:sym typeface="Arial"/>
              </a:rPr>
              <a:t>Interview Questions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7" name="Shape 427"/>
        <p:cNvGrpSpPr/>
        <p:nvPr/>
      </p:nvGrpSpPr>
      <p:grpSpPr>
        <a:xfrm>
          <a:off x="0" y="0"/>
          <a:ext cx="0" cy="0"/>
          <a:chOff x="0" y="0"/>
          <a:chExt cx="0" cy="0"/>
        </a:xfrm>
      </p:grpSpPr>
      <p:pic>
        <p:nvPicPr>
          <p:cNvPr id="428" name="Google Shape;428;p47"/>
          <p:cNvPicPr preferRelativeResize="0"/>
          <p:nvPr>
            <p:ph idx="1" type="body"/>
          </p:nvPr>
        </p:nvPicPr>
        <p:blipFill rotWithShape="1">
          <a:blip r:embed="rId3">
            <a:alphaModFix/>
          </a:blip>
          <a:srcRect b="0" l="0" r="0" t="0"/>
          <a:stretch/>
        </p:blipFill>
        <p:spPr>
          <a:xfrm>
            <a:off x="1447800" y="-228600"/>
            <a:ext cx="5791200" cy="716121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pic>
        <p:nvPicPr>
          <p:cNvPr id="433" name="Google Shape;433;p48"/>
          <p:cNvPicPr preferRelativeResize="0"/>
          <p:nvPr>
            <p:ph idx="1" type="body"/>
          </p:nvPr>
        </p:nvPicPr>
        <p:blipFill rotWithShape="1">
          <a:blip r:embed="rId3">
            <a:alphaModFix/>
          </a:blip>
          <a:srcRect b="0" l="0" r="0" t="0"/>
          <a:stretch/>
        </p:blipFill>
        <p:spPr>
          <a:xfrm>
            <a:off x="457200" y="23812"/>
            <a:ext cx="9459912" cy="6858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7" name="Shape 437"/>
        <p:cNvGrpSpPr/>
        <p:nvPr/>
      </p:nvGrpSpPr>
      <p:grpSpPr>
        <a:xfrm>
          <a:off x="0" y="0"/>
          <a:ext cx="0" cy="0"/>
          <a:chOff x="0" y="0"/>
          <a:chExt cx="0" cy="0"/>
        </a:xfrm>
      </p:grpSpPr>
      <p:sp>
        <p:nvSpPr>
          <p:cNvPr id="438" name="Google Shape;438;p4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To Start New Outbound student</a:t>
            </a:r>
            <a:endParaRPr/>
          </a:p>
        </p:txBody>
      </p:sp>
      <p:pic>
        <p:nvPicPr>
          <p:cNvPr descr="Outbound packet.jpg" id="439" name="Google Shape;439;p49"/>
          <p:cNvPicPr preferRelativeResize="0"/>
          <p:nvPr>
            <p:ph idx="1" type="body"/>
          </p:nvPr>
        </p:nvPicPr>
        <p:blipFill rotWithShape="1">
          <a:blip r:embed="rId3">
            <a:alphaModFix/>
          </a:blip>
          <a:srcRect b="0" l="0" r="0" t="0"/>
          <a:stretch/>
        </p:blipFill>
        <p:spPr>
          <a:xfrm>
            <a:off x="0" y="1717675"/>
            <a:ext cx="9144000" cy="5140325"/>
          </a:xfrm>
          <a:prstGeom prst="rect">
            <a:avLst/>
          </a:prstGeom>
          <a:noFill/>
          <a:ln>
            <a:noFill/>
          </a:ln>
        </p:spPr>
      </p:pic>
      <p:sp>
        <p:nvSpPr>
          <p:cNvPr id="440" name="Google Shape;440;p49"/>
          <p:cNvSpPr/>
          <p:nvPr/>
        </p:nvSpPr>
        <p:spPr>
          <a:xfrm rot="10800000">
            <a:off x="3352800" y="3048000"/>
            <a:ext cx="838200" cy="255587"/>
          </a:xfrm>
          <a:prstGeom prst="rightArrow">
            <a:avLst>
              <a:gd fmla="val 18307" name="adj1"/>
              <a:gd fmla="val 50000" name="adj2"/>
            </a:avLst>
          </a:prstGeom>
          <a:solidFill>
            <a:srgbClr val="00B050"/>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441" name="Google Shape;441;p49"/>
          <p:cNvSpPr/>
          <p:nvPr/>
        </p:nvSpPr>
        <p:spPr>
          <a:xfrm rot="-9720000">
            <a:off x="3521075" y="3622675"/>
            <a:ext cx="762000" cy="228600"/>
          </a:xfrm>
          <a:prstGeom prst="rightArrow">
            <a:avLst>
              <a:gd fmla="val 18360" name="adj1"/>
              <a:gd fmla="val 50000" name="adj2"/>
            </a:avLst>
          </a:prstGeom>
          <a:solidFill>
            <a:srgbClr val="FFFF00"/>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Google Shape;118;p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2020-21</a:t>
            </a:r>
            <a:br>
              <a:rPr b="0" i="0" lang="en-US" sz="4400" u="none">
                <a:solidFill>
                  <a:schemeClr val="dk1"/>
                </a:solidFill>
                <a:latin typeface="Calibri"/>
                <a:ea typeface="Calibri"/>
                <a:cs typeface="Calibri"/>
                <a:sym typeface="Calibri"/>
              </a:rPr>
            </a:br>
            <a:r>
              <a:rPr b="0" i="0" lang="en-US" sz="4400" u="none">
                <a:solidFill>
                  <a:schemeClr val="dk1"/>
                </a:solidFill>
                <a:latin typeface="Calibri"/>
                <a:ea typeface="Calibri"/>
                <a:cs typeface="Calibri"/>
                <a:sym typeface="Calibri"/>
              </a:rPr>
              <a:t> Schedule</a:t>
            </a:r>
            <a:endParaRPr/>
          </a:p>
        </p:txBody>
      </p:sp>
      <p:pic>
        <p:nvPicPr>
          <p:cNvPr id="119" name="Google Shape;119;p5"/>
          <p:cNvPicPr preferRelativeResize="0"/>
          <p:nvPr/>
        </p:nvPicPr>
        <p:blipFill rotWithShape="1">
          <a:blip r:embed="rId3">
            <a:alphaModFix/>
          </a:blip>
          <a:srcRect b="0" l="0" r="0" t="0"/>
          <a:stretch/>
        </p:blipFill>
        <p:spPr>
          <a:xfrm>
            <a:off x="34925" y="1752600"/>
            <a:ext cx="4794250" cy="6248400"/>
          </a:xfrm>
          <a:prstGeom prst="rect">
            <a:avLst/>
          </a:prstGeom>
          <a:noFill/>
          <a:ln>
            <a:noFill/>
          </a:ln>
        </p:spPr>
      </p:pic>
      <p:pic>
        <p:nvPicPr>
          <p:cNvPr id="120" name="Google Shape;120;p5"/>
          <p:cNvPicPr preferRelativeResize="0"/>
          <p:nvPr/>
        </p:nvPicPr>
        <p:blipFill rotWithShape="1">
          <a:blip r:embed="rId4">
            <a:alphaModFix/>
          </a:blip>
          <a:srcRect b="0" l="0" r="0" t="0"/>
          <a:stretch/>
        </p:blipFill>
        <p:spPr>
          <a:xfrm>
            <a:off x="4751387" y="1752600"/>
            <a:ext cx="4419600" cy="576421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5" name="Shape 445"/>
        <p:cNvGrpSpPr/>
        <p:nvPr/>
      </p:nvGrpSpPr>
      <p:grpSpPr>
        <a:xfrm>
          <a:off x="0" y="0"/>
          <a:ext cx="0" cy="0"/>
          <a:chOff x="0" y="0"/>
          <a:chExt cx="0" cy="0"/>
        </a:xfrm>
      </p:grpSpPr>
      <p:sp>
        <p:nvSpPr>
          <p:cNvPr id="446" name="Google Shape;446;p5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Nomination form</a:t>
            </a:r>
            <a:endParaRPr/>
          </a:p>
        </p:txBody>
      </p:sp>
      <p:sp>
        <p:nvSpPr>
          <p:cNvPr id="447" name="Google Shape;447;p50"/>
          <p:cNvSpPr/>
          <p:nvPr/>
        </p:nvSpPr>
        <p:spPr>
          <a:xfrm>
            <a:off x="1752600" y="2667000"/>
            <a:ext cx="977900" cy="484187"/>
          </a:xfrm>
          <a:prstGeom prst="rightArrow">
            <a:avLst>
              <a:gd fmla="val 16253" name="adj1"/>
              <a:gd fmla="val 50000" name="adj2"/>
            </a:avLst>
          </a:prstGeom>
          <a:solidFill>
            <a:schemeClr val="accent1"/>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aphicFrame>
        <p:nvGraphicFramePr>
          <p:cNvPr id="448" name="Google Shape;448;p50"/>
          <p:cNvGraphicFramePr/>
          <p:nvPr/>
        </p:nvGraphicFramePr>
        <p:xfrm>
          <a:off x="2895600" y="1136650"/>
          <a:ext cx="3683000" cy="5721350"/>
        </p:xfrm>
        <a:graphic>
          <a:graphicData uri="http://schemas.openxmlformats.org/presentationml/2006/ole">
            <mc:AlternateContent>
              <mc:Choice Requires="v">
                <p:oleObj r:id="rId4" imgH="5721350" imgW="3683000" progId="Word.Document.8" spid="_x0000_s1">
                  <p:embed/>
                </p:oleObj>
              </mc:Choice>
              <mc:Fallback>
                <p:oleObj r:id="rId5" imgH="5721350" imgW="3683000" progId="Word.Document.8">
                  <p:embed/>
                  <p:pic>
                    <p:nvPicPr>
                      <p:cNvPr id="448" name="Google Shape;448;p50"/>
                      <p:cNvPicPr preferRelativeResize="0"/>
                      <p:nvPr/>
                    </p:nvPicPr>
                    <p:blipFill rotWithShape="1">
                      <a:blip r:embed="rId6">
                        <a:alphaModFix/>
                      </a:blip>
                      <a:srcRect b="0" l="0" r="0" t="0"/>
                      <a:stretch/>
                    </p:blipFill>
                    <p:spPr>
                      <a:xfrm>
                        <a:off x="2895600" y="1136650"/>
                        <a:ext cx="3683000" cy="5721350"/>
                      </a:xfrm>
                      <a:prstGeom prst="rect">
                        <a:avLst/>
                      </a:prstGeom>
                      <a:noFill/>
                      <a:ln>
                        <a:noFill/>
                      </a:ln>
                    </p:spPr>
                  </p:pic>
                </p:oleObj>
              </mc:Fallback>
            </mc:AlternateContent>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2" name="Shape 452"/>
        <p:cNvGrpSpPr/>
        <p:nvPr/>
      </p:nvGrpSpPr>
      <p:grpSpPr>
        <a:xfrm>
          <a:off x="0" y="0"/>
          <a:ext cx="0" cy="0"/>
          <a:chOff x="0" y="0"/>
          <a:chExt cx="0" cy="0"/>
        </a:xfrm>
      </p:grpSpPr>
      <p:sp>
        <p:nvSpPr>
          <p:cNvPr id="453" name="Google Shape;453;p51"/>
          <p:cNvSpPr txBox="1"/>
          <p:nvPr>
            <p:ph type="title"/>
          </p:nvPr>
        </p:nvSpPr>
        <p:spPr>
          <a:xfrm>
            <a:off x="381000" y="228600"/>
            <a:ext cx="7239000" cy="1295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Once Nominated, student will receive special link</a:t>
            </a:r>
            <a:endParaRPr/>
          </a:p>
        </p:txBody>
      </p:sp>
      <p:pic>
        <p:nvPicPr>
          <p:cNvPr descr="YEAH Outbound application.jpg" id="454" name="Google Shape;454;p51"/>
          <p:cNvPicPr preferRelativeResize="0"/>
          <p:nvPr>
            <p:ph idx="1" type="body"/>
          </p:nvPr>
        </p:nvPicPr>
        <p:blipFill rotWithShape="1">
          <a:blip r:embed="rId3">
            <a:alphaModFix/>
          </a:blip>
          <a:srcRect b="0" l="0" r="0" t="0"/>
          <a:stretch/>
        </p:blipFill>
        <p:spPr>
          <a:xfrm>
            <a:off x="0" y="1600200"/>
            <a:ext cx="9144000" cy="5140325"/>
          </a:xfrm>
          <a:prstGeom prst="rect">
            <a:avLst/>
          </a:prstGeom>
          <a:noFill/>
          <a:ln>
            <a:noFill/>
          </a:ln>
        </p:spPr>
      </p:pic>
      <p:sp>
        <p:nvSpPr>
          <p:cNvPr id="455" name="Google Shape;455;p51"/>
          <p:cNvSpPr/>
          <p:nvPr/>
        </p:nvSpPr>
        <p:spPr>
          <a:xfrm rot="-10320000">
            <a:off x="6248400" y="5791200"/>
            <a:ext cx="977900" cy="484187"/>
          </a:xfrm>
          <a:prstGeom prst="rightArrow">
            <a:avLst>
              <a:gd fmla="val 16253" name="adj1"/>
              <a:gd fmla="val 50000" name="adj2"/>
            </a:avLst>
          </a:prstGeom>
          <a:solidFill>
            <a:schemeClr val="accent1"/>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9" name="Shape 459"/>
        <p:cNvGrpSpPr/>
        <p:nvPr/>
      </p:nvGrpSpPr>
      <p:grpSpPr>
        <a:xfrm>
          <a:off x="0" y="0"/>
          <a:ext cx="0" cy="0"/>
          <a:chOff x="0" y="0"/>
          <a:chExt cx="0" cy="0"/>
        </a:xfrm>
      </p:grpSpPr>
      <p:sp>
        <p:nvSpPr>
          <p:cNvPr id="460" name="Google Shape;460;p52"/>
          <p:cNvSpPr txBox="1"/>
          <p:nvPr>
            <p:ph type="title"/>
          </p:nvPr>
        </p:nvSpPr>
        <p:spPr>
          <a:xfrm>
            <a:off x="457200" y="0"/>
            <a:ext cx="38862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Email with Links</a:t>
            </a:r>
            <a:endParaRPr/>
          </a:p>
        </p:txBody>
      </p:sp>
      <p:sp>
        <p:nvSpPr>
          <p:cNvPr id="461" name="Google Shape;461;p52"/>
          <p:cNvSpPr txBox="1"/>
          <p:nvPr/>
        </p:nvSpPr>
        <p:spPr>
          <a:xfrm>
            <a:off x="87312" y="1209675"/>
            <a:ext cx="9067800" cy="5648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900"/>
              <a:buFont typeface="Arial"/>
              <a:buNone/>
            </a:pPr>
            <a:r>
              <a:rPr b="1" i="0" lang="en-US" sz="900" u="none">
                <a:solidFill>
                  <a:schemeClr val="dk1"/>
                </a:solidFill>
                <a:latin typeface="Arial"/>
                <a:ea typeface="Arial"/>
                <a:cs typeface="Arial"/>
                <a:sym typeface="Arial"/>
              </a:rPr>
              <a:t>From: </a:t>
            </a:r>
            <a:r>
              <a:rPr b="0" i="0" lang="en-US" sz="900" u="none">
                <a:solidFill>
                  <a:schemeClr val="dk1"/>
                </a:solidFill>
                <a:latin typeface="Arial"/>
                <a:ea typeface="Arial"/>
                <a:cs typeface="Arial"/>
                <a:sym typeface="Arial"/>
              </a:rPr>
              <a:t>Rotary D5100 Youth Exchange &lt;</a:t>
            </a:r>
            <a:r>
              <a:rPr b="0" i="0" lang="en-US" sz="900" u="sng">
                <a:solidFill>
                  <a:schemeClr val="dk1"/>
                </a:solidFill>
                <a:latin typeface="Arial"/>
                <a:ea typeface="Arial"/>
                <a:cs typeface="Arial"/>
                <a:sym typeface="Arial"/>
                <a:hlinkClick r:id="rId3"/>
              </a:rPr>
              <a:t>d5100ye.youthexchange5100.org@yehub.net</a:t>
            </a:r>
            <a:r>
              <a:rPr b="0" i="0" lang="en-US" sz="900" u="none">
                <a:solidFill>
                  <a:schemeClr val="dk1"/>
                </a:solidFill>
                <a:latin typeface="Arial"/>
                <a:ea typeface="Arial"/>
                <a:cs typeface="Arial"/>
                <a:sym typeface="Arial"/>
              </a:rPr>
              <a:t>&gt;</a:t>
            </a:r>
            <a:endParaRPr/>
          </a:p>
          <a:p>
            <a:pPr indent="0" lvl="0" marL="0" marR="0" rtl="0" algn="l">
              <a:lnSpc>
                <a:spcPct val="100000"/>
              </a:lnSpc>
              <a:spcBef>
                <a:spcPts val="0"/>
              </a:spcBef>
              <a:spcAft>
                <a:spcPts val="0"/>
              </a:spcAft>
              <a:buClr>
                <a:schemeClr val="dk1"/>
              </a:buClr>
              <a:buSzPts val="900"/>
              <a:buFont typeface="Arial"/>
              <a:buNone/>
            </a:pPr>
            <a:r>
              <a:rPr b="1" i="0" lang="en-US" sz="900" u="none">
                <a:solidFill>
                  <a:schemeClr val="dk1"/>
                </a:solidFill>
                <a:latin typeface="Arial"/>
                <a:ea typeface="Arial"/>
                <a:cs typeface="Arial"/>
                <a:sym typeface="Arial"/>
              </a:rPr>
              <a:t>Subject: Application received; Follow-up documents and instructions</a:t>
            </a:r>
            <a:endParaRPr b="0" i="0" sz="9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900"/>
              <a:buFont typeface="Arial"/>
              <a:buNone/>
            </a:pPr>
            <a:r>
              <a:rPr b="1" i="0" lang="en-US" sz="900" u="none">
                <a:solidFill>
                  <a:schemeClr val="dk1"/>
                </a:solidFill>
                <a:latin typeface="Arial"/>
                <a:ea typeface="Arial"/>
                <a:cs typeface="Arial"/>
                <a:sym typeface="Arial"/>
              </a:rPr>
              <a:t>Date: </a:t>
            </a:r>
            <a:r>
              <a:rPr b="0" i="0" lang="en-US" sz="900" u="none">
                <a:solidFill>
                  <a:schemeClr val="dk1"/>
                </a:solidFill>
                <a:latin typeface="Arial"/>
                <a:ea typeface="Arial"/>
                <a:cs typeface="Arial"/>
                <a:sym typeface="Arial"/>
              </a:rPr>
              <a:t>March 24, 2020 at 7:25:46 PM PDT</a:t>
            </a:r>
            <a:endParaRPr/>
          </a:p>
          <a:p>
            <a:pPr indent="0" lvl="0" marL="0" marR="0" rtl="0" algn="l">
              <a:lnSpc>
                <a:spcPct val="100000"/>
              </a:lnSpc>
              <a:spcBef>
                <a:spcPts val="0"/>
              </a:spcBef>
              <a:spcAft>
                <a:spcPts val="0"/>
              </a:spcAft>
              <a:buClr>
                <a:schemeClr val="dk1"/>
              </a:buClr>
              <a:buSzPts val="900"/>
              <a:buFont typeface="Arial"/>
              <a:buNone/>
            </a:pPr>
            <a:r>
              <a:rPr b="1" i="0" lang="en-US" sz="900" u="none">
                <a:solidFill>
                  <a:schemeClr val="dk1"/>
                </a:solidFill>
                <a:latin typeface="Arial"/>
                <a:ea typeface="Arial"/>
                <a:cs typeface="Arial"/>
                <a:sym typeface="Arial"/>
              </a:rPr>
              <a:t>To: </a:t>
            </a:r>
            <a:r>
              <a:rPr b="0" i="0" lang="en-US" sz="900" u="sng">
                <a:solidFill>
                  <a:schemeClr val="dk1"/>
                </a:solidFill>
                <a:latin typeface="Arial"/>
                <a:ea typeface="Arial"/>
                <a:cs typeface="Arial"/>
                <a:sym typeface="Arial"/>
                <a:hlinkClick r:id="rId4"/>
              </a:rPr>
              <a:t>tmohryeo@gmail.com</a:t>
            </a:r>
            <a:endParaRPr b="0" i="0" sz="9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900"/>
              <a:buFont typeface="Arial"/>
              <a:buNone/>
            </a:pPr>
            <a:r>
              <a:rPr b="1" i="0" lang="en-US" sz="900" u="none">
                <a:solidFill>
                  <a:schemeClr val="dk1"/>
                </a:solidFill>
                <a:latin typeface="Arial"/>
                <a:ea typeface="Arial"/>
                <a:cs typeface="Arial"/>
                <a:sym typeface="Arial"/>
              </a:rPr>
              <a:t>Reply-To: </a:t>
            </a:r>
            <a:r>
              <a:rPr b="0" i="0" lang="en-US" sz="900" u="sng">
                <a:solidFill>
                  <a:schemeClr val="dk1"/>
                </a:solidFill>
                <a:latin typeface="Arial"/>
                <a:ea typeface="Arial"/>
                <a:cs typeface="Arial"/>
                <a:sym typeface="Arial"/>
                <a:hlinkClick r:id="rId5"/>
              </a:rPr>
              <a:t>d5100ye@youthexchange5100.org</a:t>
            </a:r>
            <a:endParaRPr/>
          </a:p>
          <a:p>
            <a:pPr indent="0" lvl="0" marL="0" marR="0" rtl="0" algn="l">
              <a:lnSpc>
                <a:spcPct val="100000"/>
              </a:lnSpc>
              <a:spcBef>
                <a:spcPts val="0"/>
              </a:spcBef>
              <a:spcAft>
                <a:spcPts val="0"/>
              </a:spcAft>
              <a:buClr>
                <a:schemeClr val="dk1"/>
              </a:buClr>
              <a:buSzPts val="900"/>
              <a:buFont typeface="Arial"/>
              <a:buNone/>
            </a:pPr>
            <a:r>
              <a:rPr b="0" i="0" lang="en-US" sz="900" u="none">
                <a:solidFill>
                  <a:schemeClr val="dk1"/>
                </a:solidFill>
                <a:latin typeface="Arial"/>
                <a:ea typeface="Arial"/>
                <a:cs typeface="Arial"/>
                <a:sym typeface="Arial"/>
              </a:rPr>
              <a:t> </a:t>
            </a:r>
            <a:endParaRPr/>
          </a:p>
          <a:p>
            <a:pPr indent="0" lvl="0" marL="0" marR="0" rtl="0" algn="l">
              <a:lnSpc>
                <a:spcPct val="100000"/>
              </a:lnSpc>
              <a:spcBef>
                <a:spcPts val="0"/>
              </a:spcBef>
              <a:spcAft>
                <a:spcPts val="0"/>
              </a:spcAft>
              <a:buClr>
                <a:schemeClr val="dk1"/>
              </a:buClr>
              <a:buSzPts val="900"/>
              <a:buFont typeface="Arial"/>
              <a:buNone/>
            </a:pPr>
            <a:r>
              <a:rPr b="0" i="0" lang="en-US" sz="900" u="none">
                <a:solidFill>
                  <a:schemeClr val="dk1"/>
                </a:solidFill>
                <a:latin typeface="Arial"/>
                <a:ea typeface="Arial"/>
                <a:cs typeface="Arial"/>
                <a:sym typeface="Arial"/>
              </a:rPr>
              <a:t>To: Terry Mohr, Rotary Youth Exchange Applicant</a:t>
            </a:r>
            <a:br>
              <a:rPr b="0" i="0" lang="en-US" sz="900" u="none">
                <a:solidFill>
                  <a:schemeClr val="dk1"/>
                </a:solidFill>
                <a:latin typeface="Arial"/>
                <a:ea typeface="Arial"/>
                <a:cs typeface="Arial"/>
                <a:sym typeface="Arial"/>
              </a:rPr>
            </a:br>
            <a:br>
              <a:rPr b="0" i="0" lang="en-US" sz="900" u="none">
                <a:solidFill>
                  <a:schemeClr val="dk1"/>
                </a:solidFill>
                <a:latin typeface="Arial"/>
                <a:ea typeface="Arial"/>
                <a:cs typeface="Arial"/>
                <a:sym typeface="Arial"/>
              </a:rPr>
            </a:br>
            <a:r>
              <a:rPr b="0" i="0" lang="en-US" sz="900" u="none">
                <a:solidFill>
                  <a:schemeClr val="dk1"/>
                </a:solidFill>
                <a:latin typeface="Arial"/>
                <a:ea typeface="Arial"/>
                <a:cs typeface="Arial"/>
                <a:sym typeface="Arial"/>
              </a:rPr>
              <a:t>Dear Terry,</a:t>
            </a:r>
            <a:br>
              <a:rPr b="0" i="0" lang="en-US" sz="900" u="none">
                <a:solidFill>
                  <a:schemeClr val="dk1"/>
                </a:solidFill>
                <a:latin typeface="Arial"/>
                <a:ea typeface="Arial"/>
                <a:cs typeface="Arial"/>
                <a:sym typeface="Arial"/>
              </a:rPr>
            </a:br>
            <a:br>
              <a:rPr b="0" i="0" lang="en-US" sz="900" u="none">
                <a:solidFill>
                  <a:schemeClr val="dk1"/>
                </a:solidFill>
                <a:latin typeface="Arial"/>
                <a:ea typeface="Arial"/>
                <a:cs typeface="Arial"/>
                <a:sym typeface="Arial"/>
              </a:rPr>
            </a:br>
            <a:r>
              <a:rPr b="0" i="0" lang="en-US" sz="900" u="none">
                <a:solidFill>
                  <a:schemeClr val="dk1"/>
                </a:solidFill>
                <a:latin typeface="Arial"/>
                <a:ea typeface="Arial"/>
                <a:cs typeface="Arial"/>
                <a:sym typeface="Arial"/>
              </a:rPr>
              <a:t>Thank you for completing the initial stage of the application process! You are on your way to completing the forms necessary to participate in the program. There are several additional time-sensitive documents required. Many of the forms require information from others, such as your physician, dentist, school, and Rotary Counselor - and you need to make appointments with each of them NOW - do not delay. ALL FORMS MUST BE TYPEWRITTEN as much as possible except for signatures and any clearly legible physician/dentist written notes. All signatures and written notes must be made in BLUE INK.  All forms must be SCANNED in </a:t>
            </a:r>
            <a:r>
              <a:rPr b="1" i="0" lang="en-US" sz="900" u="none">
                <a:solidFill>
                  <a:schemeClr val="dk1"/>
                </a:solidFill>
                <a:latin typeface="Arial"/>
                <a:ea typeface="Arial"/>
                <a:cs typeface="Arial"/>
                <a:sym typeface="Arial"/>
              </a:rPr>
              <a:t>color</a:t>
            </a:r>
            <a:r>
              <a:rPr b="0" i="0" lang="en-US" sz="900" u="none">
                <a:solidFill>
                  <a:schemeClr val="dk1"/>
                </a:solidFill>
                <a:latin typeface="Arial"/>
                <a:ea typeface="Arial"/>
                <a:cs typeface="Arial"/>
                <a:sym typeface="Arial"/>
              </a:rPr>
              <a:t> and uploaded into the system.  Photos will not work except for your passport and insurance ID card.  Multiple page documents must be scanned together as one file but separated pages.  DO NOT SCAN as single page.  If you do not have a scanner ask for help from your Rotary Club or contact the Outbound Coordinator for assistance.  </a:t>
            </a:r>
            <a:r>
              <a:rPr b="1" i="0" lang="en-US" sz="900" u="none">
                <a:solidFill>
                  <a:schemeClr val="dk1"/>
                </a:solidFill>
                <a:latin typeface="Arial"/>
                <a:ea typeface="Arial"/>
                <a:cs typeface="Arial"/>
                <a:sym typeface="Arial"/>
              </a:rPr>
              <a:t>Commonly missed requirements are the TB Test on the Medical Form,  Witnesses for the Endorsement and Authorization Forms and the School Reference (See Second Link Below) .</a:t>
            </a:r>
            <a:r>
              <a:rPr b="0" i="0" lang="en-US" sz="900" u="none">
                <a:solidFill>
                  <a:schemeClr val="dk1"/>
                </a:solidFill>
                <a:latin typeface="Arial"/>
                <a:ea typeface="Arial"/>
                <a:cs typeface="Arial"/>
                <a:sym typeface="Arial"/>
              </a:rPr>
              <a:t> Be sure to retain all ORIGINAL COPIES of these forms as you will need them when you are working with the travel agency.  </a:t>
            </a:r>
            <a:r>
              <a:rPr b="1" i="0" lang="en-US" sz="900" u="none">
                <a:solidFill>
                  <a:schemeClr val="dk1"/>
                </a:solidFill>
                <a:latin typeface="Arial"/>
                <a:ea typeface="Arial"/>
                <a:cs typeface="Arial"/>
                <a:sym typeface="Arial"/>
              </a:rPr>
              <a:t>Application must be complete by November 15, 2020.</a:t>
            </a:r>
            <a:r>
              <a:rPr b="0" i="0" lang="en-US" sz="900" u="none">
                <a:solidFill>
                  <a:schemeClr val="dk1"/>
                </a:solidFill>
                <a:latin typeface="Arial"/>
                <a:ea typeface="Arial"/>
                <a:cs typeface="Arial"/>
                <a:sym typeface="Arial"/>
              </a:rPr>
              <a:t>  Incomplete applications past that date run the risk of not being accepted unless you have received a waiver from the outbound coordinator, have provided good reasons for the delay and a committment to have complete by a specific date.</a:t>
            </a:r>
            <a:br>
              <a:rPr b="0" i="0" lang="en-US" sz="900" u="none">
                <a:solidFill>
                  <a:schemeClr val="dk1"/>
                </a:solidFill>
                <a:latin typeface="Arial"/>
                <a:ea typeface="Arial"/>
                <a:cs typeface="Arial"/>
                <a:sym typeface="Arial"/>
              </a:rPr>
            </a:br>
            <a:br>
              <a:rPr b="0" i="0" lang="en-US" sz="900" u="none">
                <a:solidFill>
                  <a:schemeClr val="dk1"/>
                </a:solidFill>
                <a:latin typeface="Arial"/>
                <a:ea typeface="Arial"/>
                <a:cs typeface="Arial"/>
                <a:sym typeface="Arial"/>
              </a:rPr>
            </a:br>
            <a:r>
              <a:rPr b="0" i="0" lang="en-US" sz="900" u="none">
                <a:solidFill>
                  <a:schemeClr val="dk1"/>
                </a:solidFill>
                <a:latin typeface="Arial"/>
                <a:ea typeface="Arial"/>
                <a:cs typeface="Arial"/>
                <a:sym typeface="Arial"/>
              </a:rPr>
              <a:t>Please follow this link to obtain access to required documents:</a:t>
            </a:r>
            <a:br>
              <a:rPr b="0" i="0" lang="en-US" sz="900" u="none">
                <a:solidFill>
                  <a:schemeClr val="dk1"/>
                </a:solidFill>
                <a:latin typeface="Arial"/>
                <a:ea typeface="Arial"/>
                <a:cs typeface="Arial"/>
                <a:sym typeface="Arial"/>
              </a:rPr>
            </a:br>
            <a:br>
              <a:rPr b="0" i="0" lang="en-US" sz="900" u="none">
                <a:solidFill>
                  <a:schemeClr val="dk1"/>
                </a:solidFill>
                <a:latin typeface="Arial"/>
                <a:ea typeface="Arial"/>
                <a:cs typeface="Arial"/>
                <a:sym typeface="Arial"/>
              </a:rPr>
            </a:br>
            <a:r>
              <a:rPr b="0" i="0" lang="en-US" sz="900" u="sng">
                <a:solidFill>
                  <a:schemeClr val="dk1"/>
                </a:solidFill>
                <a:latin typeface="Arial"/>
                <a:ea typeface="Arial"/>
                <a:cs typeface="Arial"/>
                <a:sym typeface="Arial"/>
                <a:hlinkClick r:id="rId6"/>
              </a:rPr>
              <a:t>https://yehub.net/cgi-bin/W10_get.cgi?PGID=OBREQDOC&amp;SID=l9yuliceJO6nSsQI</a:t>
            </a:r>
            <a:br>
              <a:rPr b="0" i="0" lang="en-US" sz="900" u="none">
                <a:solidFill>
                  <a:schemeClr val="dk1"/>
                </a:solidFill>
                <a:latin typeface="Arial"/>
                <a:ea typeface="Arial"/>
                <a:cs typeface="Arial"/>
                <a:sym typeface="Arial"/>
              </a:rPr>
            </a:br>
            <a:r>
              <a:rPr b="0" i="0" lang="en-US" sz="900" u="none">
                <a:solidFill>
                  <a:schemeClr val="dk1"/>
                </a:solidFill>
                <a:latin typeface="Arial"/>
                <a:ea typeface="Arial"/>
                <a:cs typeface="Arial"/>
                <a:sym typeface="Arial"/>
              </a:rPr>
              <a:t>(If you are unable to use this link, copy and paste the entire line into your browser)</a:t>
            </a:r>
            <a:br>
              <a:rPr b="0" i="0" lang="en-US" sz="900" u="none">
                <a:solidFill>
                  <a:schemeClr val="dk1"/>
                </a:solidFill>
                <a:latin typeface="Arial"/>
                <a:ea typeface="Arial"/>
                <a:cs typeface="Arial"/>
                <a:sym typeface="Arial"/>
              </a:rPr>
            </a:br>
            <a:br>
              <a:rPr b="0" i="0" lang="en-US" sz="900" u="none">
                <a:solidFill>
                  <a:schemeClr val="dk1"/>
                </a:solidFill>
                <a:latin typeface="Arial"/>
                <a:ea typeface="Arial"/>
                <a:cs typeface="Arial"/>
                <a:sym typeface="Arial"/>
              </a:rPr>
            </a:br>
            <a:r>
              <a:rPr b="1" i="0" lang="en-US" sz="900" u="none">
                <a:solidFill>
                  <a:schemeClr val="dk1"/>
                </a:solidFill>
                <a:latin typeface="Arial"/>
                <a:ea typeface="Arial"/>
                <a:cs typeface="Arial"/>
                <a:sym typeface="Arial"/>
              </a:rPr>
              <a:t>In addition, you are required to obtain a personal reference from a teacher or administrator at your school. The person you select should know you well, and be familiar with your academic accomplishments and your capabilities.</a:t>
            </a:r>
            <a:br>
              <a:rPr b="0" i="0" lang="en-US" sz="900" u="none">
                <a:solidFill>
                  <a:schemeClr val="dk1"/>
                </a:solidFill>
                <a:latin typeface="Arial"/>
                <a:ea typeface="Arial"/>
                <a:cs typeface="Arial"/>
                <a:sym typeface="Arial"/>
              </a:rPr>
            </a:br>
            <a:br>
              <a:rPr b="0" i="0" lang="en-US" sz="900" u="none">
                <a:solidFill>
                  <a:schemeClr val="dk1"/>
                </a:solidFill>
                <a:latin typeface="Arial"/>
                <a:ea typeface="Arial"/>
                <a:cs typeface="Arial"/>
                <a:sym typeface="Arial"/>
              </a:rPr>
            </a:br>
            <a:r>
              <a:rPr b="1" i="0" lang="en-US" sz="900" u="none">
                <a:solidFill>
                  <a:schemeClr val="dk1"/>
                </a:solidFill>
                <a:latin typeface="Arial"/>
                <a:ea typeface="Arial"/>
                <a:cs typeface="Arial"/>
                <a:sym typeface="Arial"/>
              </a:rPr>
              <a:t>At the link below,</a:t>
            </a:r>
            <a:r>
              <a:rPr b="0" i="0" lang="en-US" sz="900" u="none">
                <a:solidFill>
                  <a:schemeClr val="dk1"/>
                </a:solidFill>
                <a:latin typeface="Arial"/>
                <a:ea typeface="Arial"/>
                <a:cs typeface="Arial"/>
                <a:sym typeface="Arial"/>
              </a:rPr>
              <a:t> you will find a form for providing us with the name, phone number, and e-mail address of the person you wish to use as a reference. Before you submit this form, please talk to the person you select, to let him or her know that this request from Rotary Youth Exchange will be sent via e-mail, and that they should expect to receive it soon. Make sure you have a good and correct email address for them before you submit the form.</a:t>
            </a:r>
            <a:br>
              <a:rPr b="0" i="0" lang="en-US" sz="900" u="none">
                <a:solidFill>
                  <a:schemeClr val="dk1"/>
                </a:solidFill>
                <a:latin typeface="Arial"/>
                <a:ea typeface="Arial"/>
                <a:cs typeface="Arial"/>
                <a:sym typeface="Arial"/>
              </a:rPr>
            </a:br>
            <a:br>
              <a:rPr b="0" i="0" lang="en-US" sz="900" u="none">
                <a:solidFill>
                  <a:schemeClr val="dk1"/>
                </a:solidFill>
                <a:latin typeface="Arial"/>
                <a:ea typeface="Arial"/>
                <a:cs typeface="Arial"/>
                <a:sym typeface="Arial"/>
              </a:rPr>
            </a:br>
            <a:r>
              <a:rPr b="0" i="0" lang="en-US" sz="900" u="sng">
                <a:solidFill>
                  <a:schemeClr val="dk1"/>
                </a:solidFill>
                <a:latin typeface="Arial"/>
                <a:ea typeface="Arial"/>
                <a:cs typeface="Arial"/>
                <a:sym typeface="Arial"/>
                <a:hlinkClick r:id="rId7"/>
              </a:rPr>
              <a:t>https://yehub.net/cgi-bin/W10_get.cgi?PGID=OARFQ1&amp;SID=l9yuliceJO6nSsQI</a:t>
            </a:r>
            <a:br>
              <a:rPr b="0" i="0" lang="en-US" sz="900" u="none">
                <a:solidFill>
                  <a:schemeClr val="dk1"/>
                </a:solidFill>
                <a:latin typeface="Arial"/>
                <a:ea typeface="Arial"/>
                <a:cs typeface="Arial"/>
                <a:sym typeface="Arial"/>
              </a:rPr>
            </a:br>
            <a:r>
              <a:rPr b="0" i="0" lang="en-US" sz="900" u="none">
                <a:solidFill>
                  <a:schemeClr val="dk1"/>
                </a:solidFill>
                <a:latin typeface="Arial"/>
                <a:ea typeface="Arial"/>
                <a:cs typeface="Arial"/>
                <a:sym typeface="Arial"/>
              </a:rPr>
              <a:t>(If you are unable to use this link, copy and paste the entire line into your browser)</a:t>
            </a:r>
            <a:br>
              <a:rPr b="0" i="0" lang="en-US" sz="900" u="none">
                <a:solidFill>
                  <a:schemeClr val="dk1"/>
                </a:solidFill>
                <a:latin typeface="Arial"/>
                <a:ea typeface="Arial"/>
                <a:cs typeface="Arial"/>
                <a:sym typeface="Arial"/>
              </a:rPr>
            </a:br>
            <a:br>
              <a:rPr b="0" i="0" lang="en-US" sz="900" u="none">
                <a:solidFill>
                  <a:schemeClr val="dk1"/>
                </a:solidFill>
                <a:latin typeface="Arial"/>
                <a:ea typeface="Arial"/>
                <a:cs typeface="Arial"/>
                <a:sym typeface="Arial"/>
              </a:rPr>
            </a:br>
            <a:r>
              <a:rPr b="0" i="0" lang="en-US" sz="900" u="none">
                <a:solidFill>
                  <a:schemeClr val="dk1"/>
                </a:solidFill>
                <a:latin typeface="Arial"/>
                <a:ea typeface="Arial"/>
                <a:cs typeface="Arial"/>
                <a:sym typeface="Arial"/>
              </a:rPr>
              <a:t>If you have any questions, please contact your Sponsor Club Youth Exchange Officer or the District Outbound Coordinator, Terry Mohr at </a:t>
            </a:r>
            <a:r>
              <a:rPr b="0" i="0" lang="en-US" sz="900" u="sng">
                <a:solidFill>
                  <a:schemeClr val="dk1"/>
                </a:solidFill>
                <a:latin typeface="Arial"/>
                <a:ea typeface="Arial"/>
                <a:cs typeface="Arial"/>
                <a:sym typeface="Arial"/>
                <a:hlinkClick r:id="rId8"/>
              </a:rPr>
              <a:t>tmohryeo@gmail.com</a:t>
            </a:r>
            <a:br>
              <a:rPr b="0" i="0" lang="en-US" sz="900" u="none">
                <a:solidFill>
                  <a:schemeClr val="dk1"/>
                </a:solidFill>
                <a:latin typeface="Arial"/>
                <a:ea typeface="Arial"/>
                <a:cs typeface="Arial"/>
                <a:sym typeface="Arial"/>
              </a:rPr>
            </a:br>
            <a:r>
              <a:rPr b="0" i="0" lang="en-US" sz="900" u="none">
                <a:solidFill>
                  <a:schemeClr val="dk1"/>
                </a:solidFill>
                <a:latin typeface="Arial"/>
                <a:ea typeface="Arial"/>
                <a:cs typeface="Arial"/>
                <a:sym typeface="Arial"/>
              </a:rPr>
              <a:t>  </a:t>
            </a:r>
            <a:endParaRPr/>
          </a:p>
        </p:txBody>
      </p:sp>
      <p:sp>
        <p:nvSpPr>
          <p:cNvPr id="462" name="Google Shape;462;p52"/>
          <p:cNvSpPr txBox="1"/>
          <p:nvPr/>
        </p:nvSpPr>
        <p:spPr>
          <a:xfrm>
            <a:off x="4800600" y="219075"/>
            <a:ext cx="4114800" cy="646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sent to student after completing and submitting first section of application</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6" name="Shape 466"/>
        <p:cNvGrpSpPr/>
        <p:nvPr/>
      </p:nvGrpSpPr>
      <p:grpSpPr>
        <a:xfrm>
          <a:off x="0" y="0"/>
          <a:ext cx="0" cy="0"/>
          <a:chOff x="0" y="0"/>
          <a:chExt cx="0" cy="0"/>
        </a:xfrm>
      </p:grpSpPr>
      <p:sp>
        <p:nvSpPr>
          <p:cNvPr id="467" name="Google Shape;467;p5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Alternate Nomination Form</a:t>
            </a:r>
            <a:endParaRPr/>
          </a:p>
        </p:txBody>
      </p:sp>
      <p:sp>
        <p:nvSpPr>
          <p:cNvPr id="468" name="Google Shape;468;p53"/>
          <p:cNvSpPr/>
          <p:nvPr/>
        </p:nvSpPr>
        <p:spPr>
          <a:xfrm>
            <a:off x="2057400" y="4038600"/>
            <a:ext cx="990600" cy="381000"/>
          </a:xfrm>
          <a:prstGeom prst="rightArrow">
            <a:avLst>
              <a:gd fmla="val 17446" name="adj1"/>
              <a:gd fmla="val 50000" name="adj2"/>
            </a:avLst>
          </a:prstGeom>
          <a:solidFill>
            <a:schemeClr val="accent1"/>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469" name="Google Shape;469;p53"/>
          <p:cNvSpPr/>
          <p:nvPr/>
        </p:nvSpPr>
        <p:spPr>
          <a:xfrm>
            <a:off x="2362200" y="2743200"/>
            <a:ext cx="762000" cy="152400"/>
          </a:xfrm>
          <a:prstGeom prst="rightArrow">
            <a:avLst>
              <a:gd fmla="val 19440" name="adj1"/>
              <a:gd fmla="val 50000" name="adj2"/>
            </a:avLst>
          </a:prstGeom>
          <a:solidFill>
            <a:schemeClr val="accent2"/>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graphicFrame>
        <p:nvGraphicFramePr>
          <p:cNvPr id="470" name="Google Shape;470;p53"/>
          <p:cNvGraphicFramePr/>
          <p:nvPr/>
        </p:nvGraphicFramePr>
        <p:xfrm>
          <a:off x="3252787" y="1108075"/>
          <a:ext cx="3721100" cy="5749925"/>
        </p:xfrm>
        <a:graphic>
          <a:graphicData uri="http://schemas.openxmlformats.org/presentationml/2006/ole">
            <mc:AlternateContent>
              <mc:Choice Requires="v">
                <p:oleObj r:id="rId4" imgH="5749925" imgW="3721100" progId="Word.Document.8" spid="_x0000_s1">
                  <p:embed/>
                </p:oleObj>
              </mc:Choice>
              <mc:Fallback>
                <p:oleObj r:id="rId5" imgH="5749925" imgW="3721100" progId="Word.Document.8">
                  <p:embed/>
                  <p:pic>
                    <p:nvPicPr>
                      <p:cNvPr id="470" name="Google Shape;470;p53"/>
                      <p:cNvPicPr preferRelativeResize="0"/>
                      <p:nvPr/>
                    </p:nvPicPr>
                    <p:blipFill rotWithShape="1">
                      <a:blip r:embed="rId6">
                        <a:alphaModFix/>
                      </a:blip>
                      <a:srcRect b="0" l="0" r="0" t="0"/>
                      <a:stretch/>
                    </p:blipFill>
                    <p:spPr>
                      <a:xfrm>
                        <a:off x="3252787" y="1108075"/>
                        <a:ext cx="3721100" cy="5749925"/>
                      </a:xfrm>
                      <a:prstGeom prst="rect">
                        <a:avLst/>
                      </a:prstGeom>
                      <a:noFill/>
                      <a:ln>
                        <a:noFill/>
                      </a:ln>
                    </p:spPr>
                  </p:pic>
                </p:oleObj>
              </mc:Fallback>
            </mc:AlternateContent>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4" name="Shape 474"/>
        <p:cNvGrpSpPr/>
        <p:nvPr/>
      </p:nvGrpSpPr>
      <p:grpSpPr>
        <a:xfrm>
          <a:off x="0" y="0"/>
          <a:ext cx="0" cy="0"/>
          <a:chOff x="0" y="0"/>
          <a:chExt cx="0" cy="0"/>
        </a:xfrm>
      </p:grpSpPr>
      <p:sp>
        <p:nvSpPr>
          <p:cNvPr id="475" name="Google Shape;475;p5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Advice for Clubs</a:t>
            </a:r>
            <a:endParaRPr/>
          </a:p>
        </p:txBody>
      </p:sp>
      <p:sp>
        <p:nvSpPr>
          <p:cNvPr id="476" name="Google Shape;476;p54"/>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Have Outbounds speak at the club, have them tell what they are doing to get ready for exchange.</a:t>
            </a:r>
            <a:endParaRPr/>
          </a:p>
          <a:p>
            <a:pPr indent="-342900" lvl="0" marL="342900" marR="0" rtl="0" algn="l">
              <a:lnSpc>
                <a:spcPct val="100000"/>
              </a:lnSpc>
              <a:spcBef>
                <a:spcPts val="64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Have them do the presentation they will need to do in their host clubs</a:t>
            </a:r>
            <a:endParaRPr/>
          </a:p>
          <a:p>
            <a:pPr indent="-342900" lvl="0" marL="342900" marR="0" rtl="0" algn="l">
              <a:lnSpc>
                <a:spcPct val="100000"/>
              </a:lnSpc>
              <a:spcBef>
                <a:spcPts val="64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Have them be a greeter or a Sgt at Arms</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pic>
        <p:nvPicPr>
          <p:cNvPr id="481" name="Google Shape;481;p55"/>
          <p:cNvPicPr preferRelativeResize="0"/>
          <p:nvPr/>
        </p:nvPicPr>
        <p:blipFill>
          <a:blip r:embed="rId3">
            <a:alphaModFix amt="50000"/>
          </a:blip>
          <a:stretch>
            <a:fillRect/>
          </a:stretch>
        </p:blipFill>
        <p:spPr>
          <a:xfrm>
            <a:off x="-371112" y="-416550"/>
            <a:ext cx="9142423" cy="6858000"/>
          </a:xfrm>
          <a:prstGeom prst="rect">
            <a:avLst/>
          </a:prstGeom>
          <a:noFill/>
          <a:ln>
            <a:noFill/>
          </a:ln>
        </p:spPr>
      </p:pic>
      <p:sp>
        <p:nvSpPr>
          <p:cNvPr id="482" name="Google Shape;482;p55"/>
          <p:cNvSpPr txBox="1"/>
          <p:nvPr>
            <p:ph type="title"/>
          </p:nvPr>
        </p:nvSpPr>
        <p:spPr>
          <a:xfrm>
            <a:off x="457200" y="12"/>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US" sz="3600">
                <a:latin typeface="Arial"/>
                <a:ea typeface="Arial"/>
                <a:cs typeface="Arial"/>
                <a:sym typeface="Arial"/>
              </a:rPr>
              <a:t>YOUR FAVORITE D5100 </a:t>
            </a:r>
            <a:r>
              <a:rPr i="0" lang="en-US" sz="3600" u="none">
                <a:solidFill>
                  <a:schemeClr val="dk1"/>
                </a:solidFill>
                <a:latin typeface="Arial"/>
                <a:ea typeface="Arial"/>
                <a:cs typeface="Arial"/>
                <a:sym typeface="Arial"/>
              </a:rPr>
              <a:t>ROTEX</a:t>
            </a:r>
            <a:endParaRPr i="0" sz="3600" u="none">
              <a:solidFill>
                <a:schemeClr val="dk1"/>
              </a:solidFill>
              <a:latin typeface="Arial"/>
              <a:ea typeface="Arial"/>
              <a:cs typeface="Arial"/>
              <a:sym typeface="Arial"/>
            </a:endParaRPr>
          </a:p>
          <a:p>
            <a:pPr indent="0" lvl="0" marL="0" rtl="0" algn="ctr">
              <a:lnSpc>
                <a:spcPct val="100000"/>
              </a:lnSpc>
              <a:spcBef>
                <a:spcPts val="0"/>
              </a:spcBef>
              <a:spcAft>
                <a:spcPts val="0"/>
              </a:spcAft>
              <a:buClr>
                <a:schemeClr val="dk1"/>
              </a:buClr>
              <a:buSzPts val="4400"/>
              <a:buFont typeface="Calibri"/>
              <a:buNone/>
            </a:pPr>
            <a:r>
              <a:rPr lang="en-US" sz="1800">
                <a:latin typeface="Arial"/>
                <a:ea typeface="Arial"/>
                <a:cs typeface="Arial"/>
                <a:sym typeface="Arial"/>
              </a:rPr>
              <a:t>Chartering Soon!</a:t>
            </a:r>
            <a:endParaRPr sz="1800">
              <a:latin typeface="Arial"/>
              <a:ea typeface="Arial"/>
              <a:cs typeface="Arial"/>
              <a:sym typeface="Arial"/>
            </a:endParaRPr>
          </a:p>
        </p:txBody>
      </p:sp>
      <p:sp>
        <p:nvSpPr>
          <p:cNvPr id="483" name="Google Shape;483;p55"/>
          <p:cNvSpPr/>
          <p:nvPr/>
        </p:nvSpPr>
        <p:spPr>
          <a:xfrm>
            <a:off x="554100" y="2605025"/>
            <a:ext cx="8035800" cy="4066200"/>
          </a:xfrm>
          <a:prstGeom prst="rect">
            <a:avLst/>
          </a:prstGeom>
          <a:solidFill>
            <a:srgbClr val="FFFFFF">
              <a:alpha val="41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55"/>
          <p:cNvSpPr txBox="1"/>
          <p:nvPr>
            <p:ph idx="1" type="body"/>
          </p:nvPr>
        </p:nvSpPr>
        <p:spPr>
          <a:xfrm>
            <a:off x="554100" y="2493850"/>
            <a:ext cx="8035800" cy="417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sz="2400"/>
              <a:t>Purpose</a:t>
            </a:r>
            <a:endParaRPr sz="2400"/>
          </a:p>
          <a:p>
            <a:pPr indent="0" lvl="0" marL="457200" rtl="0" algn="l">
              <a:lnSpc>
                <a:spcPct val="115000"/>
              </a:lnSpc>
              <a:spcBef>
                <a:spcPts val="0"/>
              </a:spcBef>
              <a:spcAft>
                <a:spcPts val="0"/>
              </a:spcAft>
              <a:buNone/>
            </a:pPr>
            <a:r>
              <a:rPr lang="en-US" sz="1400">
                <a:latin typeface="Arial"/>
                <a:ea typeface="Arial"/>
                <a:cs typeface="Arial"/>
                <a:sym typeface="Arial"/>
              </a:rPr>
              <a:t>The purpose of Rotex is to support District 5100 Rotary Youth Exchange (RYE) students in every stage of the program, including former participants; and to assist in the administration of the program to such extent as determined in cooperation with the District Youth Exchange Committee (DYEC).</a:t>
            </a:r>
            <a:endParaRPr sz="1400">
              <a:latin typeface="Arial"/>
              <a:ea typeface="Arial"/>
              <a:cs typeface="Arial"/>
              <a:sym typeface="Arial"/>
            </a:endParaRPr>
          </a:p>
          <a:p>
            <a:pPr indent="0" lvl="0" marL="0" rtl="0" algn="l">
              <a:spcBef>
                <a:spcPts val="1000"/>
              </a:spcBef>
              <a:spcAft>
                <a:spcPts val="0"/>
              </a:spcAft>
              <a:buNone/>
            </a:pPr>
            <a:r>
              <a:rPr lang="en-US" sz="2400"/>
              <a:t>How are we helping?</a:t>
            </a:r>
            <a:endParaRPr sz="1400">
              <a:latin typeface="Arial"/>
              <a:ea typeface="Arial"/>
              <a:cs typeface="Arial"/>
              <a:sym typeface="Arial"/>
            </a:endParaRPr>
          </a:p>
          <a:p>
            <a:pPr indent="-193675" lvl="1" marL="457200" marR="0" rtl="0" algn="l">
              <a:lnSpc>
                <a:spcPct val="100000"/>
              </a:lnSpc>
              <a:spcBef>
                <a:spcPts val="560"/>
              </a:spcBef>
              <a:spcAft>
                <a:spcPts val="0"/>
              </a:spcAft>
              <a:buClr>
                <a:schemeClr val="dk1"/>
              </a:buClr>
              <a:buSzPts val="1400"/>
              <a:buFont typeface="Arial"/>
              <a:buChar char="–"/>
            </a:pPr>
            <a:r>
              <a:rPr lang="en-US" sz="1400"/>
              <a:t>Providing Rotex with an opportunity to network and socialize with one another</a:t>
            </a:r>
            <a:endParaRPr sz="1400"/>
          </a:p>
          <a:p>
            <a:pPr indent="-193675" lvl="1" marL="457200" marR="0" rtl="0" algn="l">
              <a:lnSpc>
                <a:spcPct val="100000"/>
              </a:lnSpc>
              <a:spcBef>
                <a:spcPts val="560"/>
              </a:spcBef>
              <a:spcAft>
                <a:spcPts val="0"/>
              </a:spcAft>
              <a:buSzPts val="1400"/>
              <a:buChar char="–"/>
            </a:pPr>
            <a:r>
              <a:rPr lang="en-US" sz="1400"/>
              <a:t>Assisting the DYEC in planning, updating, and execution of its orientations and other activities</a:t>
            </a:r>
            <a:endParaRPr sz="1400"/>
          </a:p>
          <a:p>
            <a:pPr indent="-193675" lvl="1" marL="457200" marR="0" rtl="0" algn="l">
              <a:lnSpc>
                <a:spcPct val="100000"/>
              </a:lnSpc>
              <a:spcBef>
                <a:spcPts val="560"/>
              </a:spcBef>
              <a:spcAft>
                <a:spcPts val="0"/>
              </a:spcAft>
              <a:buSzPts val="1400"/>
              <a:buChar char="–"/>
            </a:pPr>
            <a:r>
              <a:rPr lang="en-US" sz="1400"/>
              <a:t>Providing support to the Rebound, Inbound, Outbound Candidate, and Outbound students and their families</a:t>
            </a:r>
            <a:endParaRPr sz="1400"/>
          </a:p>
          <a:p>
            <a:pPr indent="-193675" lvl="1" marL="457200" marR="0" rtl="0" algn="l">
              <a:lnSpc>
                <a:spcPct val="100000"/>
              </a:lnSpc>
              <a:spcBef>
                <a:spcPts val="560"/>
              </a:spcBef>
              <a:spcAft>
                <a:spcPts val="0"/>
              </a:spcAft>
              <a:buSzPts val="1400"/>
              <a:buChar char="–"/>
            </a:pPr>
            <a:r>
              <a:rPr lang="en-US" sz="1400"/>
              <a:t>Assisting Rotary clubs in raising awareness of RYE in their communities, finding Outbound Candidates, finding host families, welcoming Inbounds to their schools and communities, and re-integrating Rebounds</a:t>
            </a:r>
            <a:endParaRPr sz="1400"/>
          </a:p>
          <a:p>
            <a:pPr indent="-193675" lvl="1" marL="457200" marR="0" rtl="0" algn="l">
              <a:lnSpc>
                <a:spcPct val="100000"/>
              </a:lnSpc>
              <a:spcBef>
                <a:spcPts val="560"/>
              </a:spcBef>
              <a:spcAft>
                <a:spcPts val="0"/>
              </a:spcAft>
              <a:buSzPts val="1400"/>
              <a:buChar char="–"/>
            </a:pPr>
            <a:r>
              <a:rPr lang="en-US" sz="1400"/>
              <a:t>Encouraging RYE participants to continue in some aspect of the Rotary organization at some time following the conclusion of their exchange</a:t>
            </a:r>
            <a:endParaRPr sz="1400"/>
          </a:p>
          <a:p>
            <a:pPr indent="-165100" lvl="0" marL="342900" marR="0" rtl="0" algn="l">
              <a:spcBef>
                <a:spcPts val="56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8" name="Shape 488"/>
        <p:cNvGrpSpPr/>
        <p:nvPr/>
      </p:nvGrpSpPr>
      <p:grpSpPr>
        <a:xfrm>
          <a:off x="0" y="0"/>
          <a:ext cx="0" cy="0"/>
          <a:chOff x="0" y="0"/>
          <a:chExt cx="0" cy="0"/>
        </a:xfrm>
      </p:grpSpPr>
      <p:pic>
        <p:nvPicPr>
          <p:cNvPr id="489" name="Google Shape;489;g82db9582a2_0_3"/>
          <p:cNvPicPr preferRelativeResize="0"/>
          <p:nvPr/>
        </p:nvPicPr>
        <p:blipFill>
          <a:blip r:embed="rId3">
            <a:alphaModFix amt="50000"/>
          </a:blip>
          <a:stretch>
            <a:fillRect/>
          </a:stretch>
        </p:blipFill>
        <p:spPr>
          <a:xfrm>
            <a:off x="0" y="0"/>
            <a:ext cx="9144003" cy="6858002"/>
          </a:xfrm>
          <a:prstGeom prst="rect">
            <a:avLst/>
          </a:prstGeom>
          <a:noFill/>
          <a:ln>
            <a:noFill/>
          </a:ln>
        </p:spPr>
      </p:pic>
      <p:sp>
        <p:nvSpPr>
          <p:cNvPr id="490" name="Google Shape;490;g82db9582a2_0_3"/>
          <p:cNvSpPr txBox="1"/>
          <p:nvPr>
            <p:ph type="title"/>
          </p:nvPr>
        </p:nvSpPr>
        <p:spPr>
          <a:xfrm>
            <a:off x="457200" y="626362"/>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US" sz="3600">
                <a:latin typeface="Arial"/>
                <a:ea typeface="Arial"/>
                <a:cs typeface="Arial"/>
                <a:sym typeface="Arial"/>
              </a:rPr>
              <a:t>YOUR FAVORITE D5100 </a:t>
            </a:r>
            <a:r>
              <a:rPr i="0" lang="en-US" sz="3600" u="none">
                <a:solidFill>
                  <a:schemeClr val="dk1"/>
                </a:solidFill>
                <a:latin typeface="Arial"/>
                <a:ea typeface="Arial"/>
                <a:cs typeface="Arial"/>
                <a:sym typeface="Arial"/>
              </a:rPr>
              <a:t>ROTEX</a:t>
            </a:r>
            <a:endParaRPr i="0" sz="3600" u="none">
              <a:solidFill>
                <a:schemeClr val="dk1"/>
              </a:solidFill>
              <a:latin typeface="Arial"/>
              <a:ea typeface="Arial"/>
              <a:cs typeface="Arial"/>
              <a:sym typeface="Arial"/>
            </a:endParaRPr>
          </a:p>
          <a:p>
            <a:pPr indent="0" lvl="0" marL="0" rtl="0" algn="ctr">
              <a:lnSpc>
                <a:spcPct val="100000"/>
              </a:lnSpc>
              <a:spcBef>
                <a:spcPts val="0"/>
              </a:spcBef>
              <a:spcAft>
                <a:spcPts val="0"/>
              </a:spcAft>
              <a:buClr>
                <a:schemeClr val="dk1"/>
              </a:buClr>
              <a:buSzPts val="4400"/>
              <a:buFont typeface="Calibri"/>
              <a:buNone/>
            </a:pPr>
            <a:r>
              <a:rPr lang="en-US" sz="1800">
                <a:latin typeface="Arial"/>
                <a:ea typeface="Arial"/>
                <a:cs typeface="Arial"/>
                <a:sym typeface="Arial"/>
              </a:rPr>
              <a:t>Chartering Soon!</a:t>
            </a:r>
            <a:endParaRPr sz="1800">
              <a:latin typeface="Arial"/>
              <a:ea typeface="Arial"/>
              <a:cs typeface="Arial"/>
              <a:sym typeface="Arial"/>
            </a:endParaRPr>
          </a:p>
        </p:txBody>
      </p:sp>
      <p:sp>
        <p:nvSpPr>
          <p:cNvPr id="491" name="Google Shape;491;g82db9582a2_0_3"/>
          <p:cNvSpPr/>
          <p:nvPr/>
        </p:nvSpPr>
        <p:spPr>
          <a:xfrm>
            <a:off x="2832000" y="4128725"/>
            <a:ext cx="3480000" cy="1652400"/>
          </a:xfrm>
          <a:prstGeom prst="rect">
            <a:avLst/>
          </a:prstGeom>
          <a:solidFill>
            <a:srgbClr val="FFFFFF">
              <a:alpha val="413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82db9582a2_0_3"/>
          <p:cNvSpPr txBox="1"/>
          <p:nvPr>
            <p:ph idx="1" type="body"/>
          </p:nvPr>
        </p:nvSpPr>
        <p:spPr>
          <a:xfrm>
            <a:off x="2832000" y="4128725"/>
            <a:ext cx="3480000" cy="1705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lang="en-US" sz="2400">
                <a:latin typeface="Arial"/>
                <a:ea typeface="Arial"/>
                <a:cs typeface="Arial"/>
                <a:sym typeface="Arial"/>
              </a:rPr>
              <a:t>Contact Us:</a:t>
            </a:r>
            <a:endParaRPr sz="2400">
              <a:latin typeface="Arial"/>
              <a:ea typeface="Arial"/>
              <a:cs typeface="Arial"/>
              <a:sym typeface="Arial"/>
            </a:endParaRPr>
          </a:p>
          <a:p>
            <a:pPr indent="0" lvl="0" marL="0" rtl="0" algn="ctr">
              <a:lnSpc>
                <a:spcPct val="115000"/>
              </a:lnSpc>
              <a:spcBef>
                <a:spcPts val="0"/>
              </a:spcBef>
              <a:spcAft>
                <a:spcPts val="0"/>
              </a:spcAft>
              <a:buNone/>
            </a:pPr>
            <a:r>
              <a:t/>
            </a:r>
            <a:endParaRPr sz="1800">
              <a:latin typeface="Arial"/>
              <a:ea typeface="Arial"/>
              <a:cs typeface="Arial"/>
              <a:sym typeface="Arial"/>
            </a:endParaRPr>
          </a:p>
          <a:p>
            <a:pPr indent="0" lvl="0" marL="0" rtl="0" algn="ctr">
              <a:lnSpc>
                <a:spcPct val="115000"/>
              </a:lnSpc>
              <a:spcBef>
                <a:spcPts val="1000"/>
              </a:spcBef>
              <a:spcAft>
                <a:spcPts val="0"/>
              </a:spcAft>
              <a:buNone/>
            </a:pPr>
            <a:r>
              <a:rPr lang="en-US" sz="1800">
                <a:latin typeface="Arial"/>
                <a:ea typeface="Arial"/>
                <a:cs typeface="Arial"/>
                <a:sym typeface="Arial"/>
              </a:rPr>
              <a:t>email. 5</a:t>
            </a:r>
            <a:r>
              <a:rPr lang="en-US" sz="1800">
                <a:latin typeface="Arial"/>
                <a:ea typeface="Arial"/>
                <a:cs typeface="Arial"/>
                <a:sym typeface="Arial"/>
              </a:rPr>
              <a:t>100rotex@gmail.com</a:t>
            </a:r>
            <a:endParaRPr sz="1800">
              <a:latin typeface="Arial"/>
              <a:ea typeface="Arial"/>
              <a:cs typeface="Arial"/>
              <a:sym typeface="Arial"/>
            </a:endParaRPr>
          </a:p>
          <a:p>
            <a:pPr indent="0" lvl="0" marL="0" rtl="0" algn="ctr">
              <a:lnSpc>
                <a:spcPct val="115000"/>
              </a:lnSpc>
              <a:spcBef>
                <a:spcPts val="1000"/>
              </a:spcBef>
              <a:spcAft>
                <a:spcPts val="0"/>
              </a:spcAft>
              <a:buNone/>
            </a:pPr>
            <a:r>
              <a:rPr lang="en-US" sz="1800">
                <a:latin typeface="Arial"/>
                <a:ea typeface="Arial"/>
                <a:cs typeface="Arial"/>
                <a:sym typeface="Arial"/>
              </a:rPr>
              <a:t>instagram. @yourfav5100rotex</a:t>
            </a:r>
            <a:endParaRPr sz="1800">
              <a:latin typeface="Arial"/>
              <a:ea typeface="Arial"/>
              <a:cs typeface="Arial"/>
              <a:sym typeface="Arial"/>
            </a:endParaRPr>
          </a:p>
          <a:p>
            <a:pPr indent="0" lvl="0" marL="0" rtl="0" algn="ctr">
              <a:lnSpc>
                <a:spcPct val="115000"/>
              </a:lnSpc>
              <a:spcBef>
                <a:spcPts val="1000"/>
              </a:spcBef>
              <a:spcAft>
                <a:spcPts val="1000"/>
              </a:spcAft>
              <a:buNone/>
            </a:pPr>
            <a:r>
              <a:t/>
            </a:r>
            <a:endParaRPr sz="1800">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6" name="Shape 496"/>
        <p:cNvGrpSpPr/>
        <p:nvPr/>
      </p:nvGrpSpPr>
      <p:grpSpPr>
        <a:xfrm>
          <a:off x="0" y="0"/>
          <a:ext cx="0" cy="0"/>
          <a:chOff x="0" y="0"/>
          <a:chExt cx="0" cy="0"/>
        </a:xfrm>
      </p:grpSpPr>
      <p:sp>
        <p:nvSpPr>
          <p:cNvPr id="497" name="Google Shape;497;p5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Short Term</a:t>
            </a:r>
            <a:endParaRPr/>
          </a:p>
        </p:txBody>
      </p:sp>
      <p:sp>
        <p:nvSpPr>
          <p:cNvPr id="498" name="Google Shape;498;p56"/>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Tina Scheible  </a:t>
            </a:r>
            <a:endParaRPr b="0" i="1" sz="3200" u="none">
              <a:solidFill>
                <a:schemeClr val="dk1"/>
              </a:solidFill>
              <a:latin typeface="Calibri"/>
              <a:ea typeface="Calibri"/>
              <a:cs typeface="Calibri"/>
              <a:sym typeface="Calibri"/>
            </a:endParaRPr>
          </a:p>
          <a:p>
            <a:pPr indent="-342900" lvl="0" marL="342900" marR="0" rtl="0" algn="l">
              <a:lnSpc>
                <a:spcPct val="100000"/>
              </a:lnSpc>
              <a:spcBef>
                <a:spcPts val="64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Res: 503.659.3485 </a:t>
            </a:r>
            <a:endParaRPr/>
          </a:p>
          <a:p>
            <a:pPr indent="-342900" lvl="0" marL="342900" marR="0" rtl="0" algn="l">
              <a:lnSpc>
                <a:spcPct val="100000"/>
              </a:lnSpc>
              <a:spcBef>
                <a:spcPts val="64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Cell: 971.258.8839 </a:t>
            </a:r>
            <a:endParaRPr/>
          </a:p>
          <a:p>
            <a:pPr indent="-342900" lvl="0" marL="342900" marR="0" rtl="0" algn="l">
              <a:lnSpc>
                <a:spcPct val="100000"/>
              </a:lnSpc>
              <a:spcBef>
                <a:spcPts val="64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Email: </a:t>
            </a:r>
            <a:r>
              <a:rPr b="0" i="0" lang="en-US" sz="3200" u="sng">
                <a:solidFill>
                  <a:schemeClr val="dk1"/>
                </a:solidFill>
                <a:latin typeface="Calibri"/>
                <a:ea typeface="Calibri"/>
                <a:cs typeface="Calibri"/>
                <a:sym typeface="Calibri"/>
              </a:rPr>
              <a:t>tina.scheible@gmail.com</a:t>
            </a:r>
            <a:r>
              <a:rPr b="0" i="0" lang="en-US" sz="3200" u="none">
                <a:solidFill>
                  <a:schemeClr val="dk1"/>
                </a:solidFill>
                <a:latin typeface="Calibri"/>
                <a:ea typeface="Calibri"/>
                <a:cs typeface="Calibri"/>
                <a:sym typeface="Calibri"/>
              </a:rPr>
              <a:t> </a:t>
            </a:r>
            <a:endParaRPr/>
          </a:p>
          <a:p>
            <a:pPr indent="-342900" lvl="0" marL="342900" marR="0" rtl="0" algn="l">
              <a:lnSpc>
                <a:spcPct val="100000"/>
              </a:lnSpc>
              <a:spcBef>
                <a:spcPts val="64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Address: 14888 SE Cedar Ave </a:t>
            </a:r>
            <a:endParaRPr/>
          </a:p>
          <a:p>
            <a:pPr indent="-342900" lvl="0" marL="342900" marR="0" rtl="0" algn="l">
              <a:lnSpc>
                <a:spcPct val="100000"/>
              </a:lnSpc>
              <a:spcBef>
                <a:spcPts val="640"/>
              </a:spcBef>
              <a:spcAft>
                <a:spcPts val="0"/>
              </a:spcAft>
              <a:buClr>
                <a:schemeClr val="dk1"/>
              </a:buClr>
              <a:buSzPts val="3200"/>
              <a:buFont typeface="Arial"/>
              <a:buChar char="•"/>
            </a:pPr>
            <a:r>
              <a:rPr b="0" i="0" lang="en-US" sz="3200" u="none">
                <a:solidFill>
                  <a:schemeClr val="dk1"/>
                </a:solidFill>
                <a:latin typeface="Calibri"/>
                <a:ea typeface="Calibri"/>
                <a:cs typeface="Calibri"/>
                <a:sym typeface="Calibri"/>
              </a:rPr>
              <a:t>Milwaukie, Oregon  97267  USA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2" name="Shape 502"/>
        <p:cNvGrpSpPr/>
        <p:nvPr/>
      </p:nvGrpSpPr>
      <p:grpSpPr>
        <a:xfrm>
          <a:off x="0" y="0"/>
          <a:ext cx="0" cy="0"/>
          <a:chOff x="0" y="0"/>
          <a:chExt cx="0" cy="0"/>
        </a:xfrm>
      </p:grpSpPr>
      <p:sp>
        <p:nvSpPr>
          <p:cNvPr id="503" name="Google Shape;503;p5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1" i="0" lang="en-US" sz="4400" u="none">
                <a:solidFill>
                  <a:schemeClr val="dk1"/>
                </a:solidFill>
                <a:latin typeface="Calibri"/>
                <a:ea typeface="Calibri"/>
                <a:cs typeface="Calibri"/>
                <a:sym typeface="Calibri"/>
              </a:rPr>
              <a:t>STEP General Information</a:t>
            </a:r>
            <a:br>
              <a:rPr b="0" i="0" lang="en-US" sz="4400" u="none">
                <a:solidFill>
                  <a:schemeClr val="dk1"/>
                </a:solidFill>
                <a:latin typeface="Calibri"/>
                <a:ea typeface="Calibri"/>
                <a:cs typeface="Calibri"/>
                <a:sym typeface="Calibri"/>
              </a:rPr>
            </a:br>
            <a:endParaRPr/>
          </a:p>
        </p:txBody>
      </p:sp>
      <p:sp>
        <p:nvSpPr>
          <p:cNvPr id="504" name="Google Shape;504;p57"/>
          <p:cNvSpPr txBox="1"/>
          <p:nvPr>
            <p:ph idx="1" type="body"/>
          </p:nvPr>
        </p:nvSpPr>
        <p:spPr>
          <a:xfrm>
            <a:off x="228600" y="1219200"/>
            <a:ext cx="8915400" cy="521176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Student eligibility will run from the summer between the eighth grade and freshman year of high school to the summer between the first and second year of college. However, most student participants are still in high school. </a:t>
            </a:r>
            <a:endParaRPr/>
          </a:p>
          <a:p>
            <a:pPr indent="-215900" lvl="0" marL="342900" marR="0" rtl="0" algn="l">
              <a:lnSpc>
                <a:spcPct val="100000"/>
              </a:lnSpc>
              <a:spcBef>
                <a:spcPts val="400"/>
              </a:spcBef>
              <a:spcAft>
                <a:spcPts val="0"/>
              </a:spcAft>
              <a:buClr>
                <a:schemeClr val="dk1"/>
              </a:buClr>
              <a:buSzPts val="2000"/>
              <a:buFont typeface="Arial"/>
              <a:buNone/>
            </a:pPr>
            <a:r>
              <a:t/>
            </a:r>
            <a:endParaRPr b="0" i="0" sz="2000" u="none">
              <a:solidFill>
                <a:schemeClr val="dk1"/>
              </a:solidFill>
              <a:latin typeface="Calibri"/>
              <a:ea typeface="Calibri"/>
              <a:cs typeface="Calibri"/>
              <a:sym typeface="Calibri"/>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The age range is 15 to 19 years of age.</a:t>
            </a:r>
            <a:endParaRPr/>
          </a:p>
          <a:p>
            <a:pPr indent="-215900" lvl="0" marL="342900" marR="0" rtl="0" algn="l">
              <a:lnSpc>
                <a:spcPct val="100000"/>
              </a:lnSpc>
              <a:spcBef>
                <a:spcPts val="400"/>
              </a:spcBef>
              <a:spcAft>
                <a:spcPts val="0"/>
              </a:spcAft>
              <a:buClr>
                <a:schemeClr val="dk1"/>
              </a:buClr>
              <a:buSzPts val="2000"/>
              <a:buFont typeface="Arial"/>
              <a:buNone/>
            </a:pPr>
            <a:r>
              <a:t/>
            </a:r>
            <a:endParaRPr b="0" i="0" sz="2000" u="none">
              <a:solidFill>
                <a:schemeClr val="dk1"/>
              </a:solidFill>
              <a:latin typeface="Calibri"/>
              <a:ea typeface="Calibri"/>
              <a:cs typeface="Calibri"/>
              <a:sym typeface="Calibri"/>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Students may be from families of either Rotarians or non-Rotarians.</a:t>
            </a:r>
            <a:endParaRPr/>
          </a:p>
          <a:p>
            <a:pPr indent="-215900" lvl="0" marL="342900" marR="0" rtl="0" algn="l">
              <a:lnSpc>
                <a:spcPct val="100000"/>
              </a:lnSpc>
              <a:spcBef>
                <a:spcPts val="400"/>
              </a:spcBef>
              <a:spcAft>
                <a:spcPts val="0"/>
              </a:spcAft>
              <a:buClr>
                <a:schemeClr val="dk1"/>
              </a:buClr>
              <a:buSzPts val="2000"/>
              <a:buFont typeface="Arial"/>
              <a:buNone/>
            </a:pPr>
            <a:r>
              <a:t/>
            </a:r>
            <a:endParaRPr b="0" i="0" sz="2000" u="none">
              <a:solidFill>
                <a:schemeClr val="dk1"/>
              </a:solidFill>
              <a:latin typeface="Calibri"/>
              <a:ea typeface="Calibri"/>
              <a:cs typeface="Calibri"/>
              <a:sym typeface="Calibri"/>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Students will be nominated and interviewed by the Rotary club in the area in which they live.</a:t>
            </a:r>
            <a:endParaRPr/>
          </a:p>
          <a:p>
            <a:pPr indent="-215900" lvl="0" marL="342900" marR="0" rtl="0" algn="l">
              <a:lnSpc>
                <a:spcPct val="100000"/>
              </a:lnSpc>
              <a:spcBef>
                <a:spcPts val="400"/>
              </a:spcBef>
              <a:spcAft>
                <a:spcPts val="0"/>
              </a:spcAft>
              <a:buClr>
                <a:schemeClr val="dk1"/>
              </a:buClr>
              <a:buSzPts val="2000"/>
              <a:buFont typeface="Arial"/>
              <a:buNone/>
            </a:pPr>
            <a:r>
              <a:t/>
            </a:r>
            <a:endParaRPr b="0" i="0" sz="2000" u="none">
              <a:solidFill>
                <a:schemeClr val="dk1"/>
              </a:solidFill>
              <a:latin typeface="Calibri"/>
              <a:ea typeface="Calibri"/>
              <a:cs typeface="Calibri"/>
              <a:sym typeface="Calibri"/>
            </a:endParaRPr>
          </a:p>
          <a:p>
            <a:pPr indent="-342900" lvl="0" marL="342900" marR="0" rtl="0" algn="l">
              <a:lnSpc>
                <a:spcPct val="100000"/>
              </a:lnSpc>
              <a:spcBef>
                <a:spcPts val="400"/>
              </a:spcBef>
              <a:spcAft>
                <a:spcPts val="0"/>
              </a:spcAft>
              <a:buClr>
                <a:schemeClr val="dk1"/>
              </a:buClr>
              <a:buSzPts val="2000"/>
              <a:buFont typeface="Arial"/>
              <a:buChar char="•"/>
            </a:pPr>
            <a:r>
              <a:rPr b="1" i="0" lang="en-US" sz="2000" u="none">
                <a:solidFill>
                  <a:schemeClr val="dk1"/>
                </a:solidFill>
                <a:latin typeface="Calibri"/>
                <a:ea typeface="Calibri"/>
                <a:cs typeface="Calibri"/>
                <a:sym typeface="Calibri"/>
              </a:rPr>
              <a:t>Clubs may nominate more than one student</a:t>
            </a:r>
            <a:r>
              <a:rPr b="0" i="0" lang="en-US" sz="2000" u="none">
                <a:solidFill>
                  <a:schemeClr val="dk1"/>
                </a:solidFill>
                <a:latin typeface="Calibri"/>
                <a:ea typeface="Calibri"/>
                <a:cs typeface="Calibri"/>
                <a:sym typeface="Calibri"/>
              </a:rPr>
              <a:t>.</a:t>
            </a:r>
            <a:endParaRPr/>
          </a:p>
          <a:p>
            <a:pPr indent="-215900" lvl="0" marL="342900" marR="0" rtl="0" algn="l">
              <a:lnSpc>
                <a:spcPct val="100000"/>
              </a:lnSpc>
              <a:spcBef>
                <a:spcPts val="400"/>
              </a:spcBef>
              <a:spcAft>
                <a:spcPts val="0"/>
              </a:spcAft>
              <a:buClr>
                <a:schemeClr val="dk1"/>
              </a:buClr>
              <a:buSzPts val="2000"/>
              <a:buFont typeface="Arial"/>
              <a:buNone/>
            </a:pPr>
            <a:r>
              <a:t/>
            </a:r>
            <a:endParaRPr b="0" i="0" sz="2000" u="none">
              <a:solidFill>
                <a:schemeClr val="dk1"/>
              </a:solidFill>
              <a:latin typeface="Calibri"/>
              <a:ea typeface="Calibri"/>
              <a:cs typeface="Calibri"/>
              <a:sym typeface="Calibri"/>
            </a:endParaRPr>
          </a:p>
          <a:p>
            <a:pPr indent="-342900" lvl="0" marL="342900" marR="0" rtl="0" algn="l">
              <a:lnSpc>
                <a:spcPct val="100000"/>
              </a:lnSpc>
              <a:spcBef>
                <a:spcPts val="400"/>
              </a:spcBef>
              <a:spcAft>
                <a:spcPts val="0"/>
              </a:spcAft>
              <a:buClr>
                <a:schemeClr val="dk1"/>
              </a:buClr>
              <a:buSzPts val="2000"/>
              <a:buFont typeface="Arial"/>
              <a:buChar char="•"/>
            </a:pPr>
            <a:r>
              <a:rPr b="1" i="0" lang="en-US" sz="2000" u="none">
                <a:solidFill>
                  <a:schemeClr val="dk1"/>
                </a:solidFill>
                <a:latin typeface="Calibri"/>
                <a:ea typeface="Calibri"/>
                <a:cs typeface="Calibri"/>
                <a:sym typeface="Calibri"/>
              </a:rPr>
              <a:t>Students may be eligible to go on a Short Term Exchange more than once.</a:t>
            </a:r>
            <a:endParaRPr/>
          </a:p>
          <a:p>
            <a:pPr indent="-215900" lvl="0" marL="342900" marR="0" rtl="0" algn="l">
              <a:spcBef>
                <a:spcPts val="400"/>
              </a:spcBef>
              <a:spcAft>
                <a:spcPts val="0"/>
              </a:spcAft>
              <a:buClr>
                <a:schemeClr val="dk1"/>
              </a:buClr>
              <a:buSzPts val="2000"/>
              <a:buFont typeface="Arial"/>
              <a:buNone/>
            </a:pPr>
            <a:r>
              <a:t/>
            </a:r>
            <a:endParaRPr b="1" i="0" sz="2000" u="none">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8" name="Shape 508"/>
        <p:cNvGrpSpPr/>
        <p:nvPr/>
      </p:nvGrpSpPr>
      <p:grpSpPr>
        <a:xfrm>
          <a:off x="0" y="0"/>
          <a:ext cx="0" cy="0"/>
          <a:chOff x="0" y="0"/>
          <a:chExt cx="0" cy="0"/>
        </a:xfrm>
      </p:grpSpPr>
      <p:sp>
        <p:nvSpPr>
          <p:cNvPr id="509" name="Google Shape;509;p5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600"/>
              <a:buFont typeface="Calibri"/>
              <a:buNone/>
            </a:pPr>
            <a:r>
              <a:rPr b="1" i="0" lang="en-US" sz="3600" u="none">
                <a:solidFill>
                  <a:schemeClr val="dk1"/>
                </a:solidFill>
                <a:latin typeface="Calibri"/>
                <a:ea typeface="Calibri"/>
                <a:cs typeface="Calibri"/>
                <a:sym typeface="Calibri"/>
              </a:rPr>
              <a:t>Specific Club and Student/Host Family Instructions</a:t>
            </a:r>
            <a:br>
              <a:rPr b="0" i="0" lang="en-US" sz="3600" u="none">
                <a:solidFill>
                  <a:schemeClr val="dk1"/>
                </a:solidFill>
                <a:latin typeface="Calibri"/>
                <a:ea typeface="Calibri"/>
                <a:cs typeface="Calibri"/>
                <a:sym typeface="Calibri"/>
              </a:rPr>
            </a:br>
            <a:endParaRPr/>
          </a:p>
        </p:txBody>
      </p:sp>
      <p:sp>
        <p:nvSpPr>
          <p:cNvPr id="510" name="Google Shape;510;p58"/>
          <p:cNvSpPr txBox="1"/>
          <p:nvPr>
            <p:ph idx="1" type="body"/>
          </p:nvPr>
        </p:nvSpPr>
        <p:spPr>
          <a:xfrm>
            <a:off x="152400" y="1143000"/>
            <a:ext cx="8991600" cy="57150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000"/>
              <a:buFont typeface="Arial"/>
              <a:buChar char="•"/>
            </a:pPr>
            <a:r>
              <a:rPr b="1" i="0" lang="en-US" sz="2000" u="none">
                <a:solidFill>
                  <a:schemeClr val="dk1"/>
                </a:solidFill>
                <a:latin typeface="Calibri"/>
                <a:ea typeface="Calibri"/>
                <a:cs typeface="Calibri"/>
                <a:sym typeface="Calibri"/>
              </a:rPr>
              <a:t>The club will interview the student and family in their home. </a:t>
            </a:r>
            <a:r>
              <a:rPr b="0" i="0" lang="en-US" sz="2000" u="none">
                <a:solidFill>
                  <a:schemeClr val="dk1"/>
                </a:solidFill>
                <a:latin typeface="Calibri"/>
                <a:ea typeface="Calibri"/>
                <a:cs typeface="Calibri"/>
                <a:sym typeface="Calibri"/>
              </a:rPr>
              <a:t>The club must have agreement from the family that they will host a student during the same summer exchange period as their son or daughter.</a:t>
            </a:r>
            <a:endParaRPr/>
          </a:p>
          <a:p>
            <a:pPr indent="-266700" lvl="0" marL="342900" marR="0" rtl="0" algn="l">
              <a:lnSpc>
                <a:spcPct val="100000"/>
              </a:lnSpc>
              <a:spcBef>
                <a:spcPts val="240"/>
              </a:spcBef>
              <a:spcAft>
                <a:spcPts val="0"/>
              </a:spcAft>
              <a:buClr>
                <a:schemeClr val="dk1"/>
              </a:buClr>
              <a:buSzPts val="1200"/>
              <a:buFont typeface="Arial"/>
              <a:buNone/>
            </a:pPr>
            <a:r>
              <a:t/>
            </a:r>
            <a:endParaRPr b="0" i="0" sz="1200" u="none">
              <a:solidFill>
                <a:schemeClr val="dk1"/>
              </a:solidFill>
              <a:latin typeface="Calibri"/>
              <a:ea typeface="Calibri"/>
              <a:cs typeface="Calibri"/>
              <a:sym typeface="Calibri"/>
            </a:endParaRPr>
          </a:p>
          <a:p>
            <a:pPr indent="-342900" lvl="0" marL="342900" marR="0" rtl="0" algn="l">
              <a:lnSpc>
                <a:spcPct val="100000"/>
              </a:lnSpc>
              <a:spcBef>
                <a:spcPts val="400"/>
              </a:spcBef>
              <a:spcAft>
                <a:spcPts val="0"/>
              </a:spcAft>
              <a:buClr>
                <a:schemeClr val="dk1"/>
              </a:buClr>
              <a:buSzPts val="2000"/>
              <a:buFont typeface="Arial"/>
              <a:buChar char="•"/>
            </a:pPr>
            <a:r>
              <a:rPr b="1" i="0" lang="en-US" sz="2000" u="none">
                <a:solidFill>
                  <a:schemeClr val="dk1"/>
                </a:solidFill>
                <a:latin typeface="Calibri"/>
                <a:ea typeface="Calibri"/>
                <a:cs typeface="Calibri"/>
                <a:sym typeface="Calibri"/>
              </a:rPr>
              <a:t>The family will go through the same online Host Family approval process as any host family in YEAH. </a:t>
            </a:r>
            <a:r>
              <a:rPr b="1" i="0" lang="en-US" sz="2000" u="none">
                <a:solidFill>
                  <a:srgbClr val="FF0000"/>
                </a:solidFill>
                <a:latin typeface="Calibri"/>
                <a:ea typeface="Calibri"/>
                <a:cs typeface="Calibri"/>
                <a:sym typeface="Calibri"/>
              </a:rPr>
              <a:t> </a:t>
            </a:r>
            <a:r>
              <a:rPr b="0" i="0" lang="en-US" sz="2000" u="none">
                <a:solidFill>
                  <a:schemeClr val="dk1"/>
                </a:solidFill>
                <a:latin typeface="Calibri"/>
                <a:ea typeface="Calibri"/>
                <a:cs typeface="Calibri"/>
                <a:sym typeface="Calibri"/>
              </a:rPr>
              <a:t>Please don’t start the host family process until at least fall of 2020</a:t>
            </a:r>
            <a:endParaRPr b="1" i="0" sz="2000" u="none">
              <a:solidFill>
                <a:schemeClr val="dk1"/>
              </a:solidFill>
              <a:latin typeface="Calibri"/>
              <a:ea typeface="Calibri"/>
              <a:cs typeface="Calibri"/>
              <a:sym typeface="Calibri"/>
            </a:endParaRPr>
          </a:p>
          <a:p>
            <a:pPr indent="-266700" lvl="0" marL="342900" marR="0" rtl="0" algn="l">
              <a:lnSpc>
                <a:spcPct val="100000"/>
              </a:lnSpc>
              <a:spcBef>
                <a:spcPts val="240"/>
              </a:spcBef>
              <a:spcAft>
                <a:spcPts val="0"/>
              </a:spcAft>
              <a:buClr>
                <a:schemeClr val="dk1"/>
              </a:buClr>
              <a:buSzPts val="1200"/>
              <a:buFont typeface="Arial"/>
              <a:buNone/>
            </a:pPr>
            <a:r>
              <a:t/>
            </a:r>
            <a:endParaRPr b="1" i="0" sz="1200" u="none">
              <a:solidFill>
                <a:schemeClr val="dk1"/>
              </a:solidFill>
              <a:latin typeface="Calibri"/>
              <a:ea typeface="Calibri"/>
              <a:cs typeface="Calibri"/>
              <a:sym typeface="Calibri"/>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Clubs submit STEP nomination form to Tina Scheible by September 30</a:t>
            </a:r>
            <a:r>
              <a:rPr b="0" baseline="30000" i="0" lang="en-US" sz="2000" u="none">
                <a:solidFill>
                  <a:schemeClr val="dk1"/>
                </a:solidFill>
                <a:latin typeface="Calibri"/>
                <a:ea typeface="Calibri"/>
                <a:cs typeface="Calibri"/>
                <a:sym typeface="Calibri"/>
              </a:rPr>
              <a:t>th</a:t>
            </a:r>
            <a:r>
              <a:rPr b="0" i="0" lang="en-US" sz="2000" u="none">
                <a:solidFill>
                  <a:schemeClr val="dk1"/>
                </a:solidFill>
                <a:latin typeface="Calibri"/>
                <a:ea typeface="Calibri"/>
                <a:cs typeface="Calibri"/>
                <a:sym typeface="Calibri"/>
              </a:rPr>
              <a:t>.</a:t>
            </a:r>
            <a:endParaRPr/>
          </a:p>
          <a:p>
            <a:pPr indent="-215900" lvl="0" marL="342900" marR="0" rtl="0" algn="l">
              <a:lnSpc>
                <a:spcPct val="100000"/>
              </a:lnSpc>
              <a:spcBef>
                <a:spcPts val="400"/>
              </a:spcBef>
              <a:spcAft>
                <a:spcPts val="0"/>
              </a:spcAft>
              <a:buClr>
                <a:schemeClr val="dk1"/>
              </a:buClr>
              <a:buSzPts val="2000"/>
              <a:buFont typeface="Arial"/>
              <a:buNone/>
            </a:pPr>
            <a:r>
              <a:t/>
            </a:r>
            <a:endParaRPr b="0" i="0" sz="2000" u="none">
              <a:solidFill>
                <a:schemeClr val="dk1"/>
              </a:solidFill>
              <a:latin typeface="Calibri"/>
              <a:ea typeface="Calibri"/>
              <a:cs typeface="Calibri"/>
              <a:sym typeface="Calibri"/>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The student will receive a link to the online STEP application at the Application Seminar on October 3</a:t>
            </a:r>
            <a:r>
              <a:rPr b="0" baseline="30000" i="0" lang="en-US" sz="2000" u="none">
                <a:solidFill>
                  <a:schemeClr val="dk1"/>
                </a:solidFill>
                <a:latin typeface="Calibri"/>
                <a:ea typeface="Calibri"/>
                <a:cs typeface="Calibri"/>
                <a:sym typeface="Calibri"/>
              </a:rPr>
              <a:t>rd</a:t>
            </a:r>
            <a:r>
              <a:rPr b="0" i="0" lang="en-US" sz="2000" u="none">
                <a:solidFill>
                  <a:schemeClr val="dk1"/>
                </a:solidFill>
                <a:latin typeface="Calibri"/>
                <a:ea typeface="Calibri"/>
                <a:cs typeface="Calibri"/>
                <a:sym typeface="Calibri"/>
              </a:rPr>
              <a:t> or soon after.  The link will send the student to the online application process which is similar to the LTEP. </a:t>
            </a:r>
            <a:endParaRPr/>
          </a:p>
          <a:p>
            <a:pPr indent="-266700" lvl="0" marL="342900" marR="0" rtl="0" algn="l">
              <a:lnSpc>
                <a:spcPct val="100000"/>
              </a:lnSpc>
              <a:spcBef>
                <a:spcPts val="240"/>
              </a:spcBef>
              <a:spcAft>
                <a:spcPts val="0"/>
              </a:spcAft>
              <a:buClr>
                <a:schemeClr val="dk1"/>
              </a:buClr>
              <a:buSzPts val="1200"/>
              <a:buFont typeface="Arial"/>
              <a:buNone/>
            </a:pPr>
            <a:r>
              <a:t/>
            </a:r>
            <a:endParaRPr b="0" i="0" sz="1200" u="none">
              <a:solidFill>
                <a:schemeClr val="dk1"/>
              </a:solidFill>
              <a:latin typeface="Calibri"/>
              <a:ea typeface="Calibri"/>
              <a:cs typeface="Calibri"/>
              <a:sym typeface="Calibri"/>
            </a:endParaRPr>
          </a:p>
          <a:p>
            <a:pPr indent="-342900" lvl="0" marL="342900" marR="0" rtl="0" algn="l">
              <a:lnSpc>
                <a:spcPct val="100000"/>
              </a:lnSpc>
              <a:spcBef>
                <a:spcPts val="360"/>
              </a:spcBef>
              <a:spcAft>
                <a:spcPts val="0"/>
              </a:spcAft>
              <a:buClr>
                <a:schemeClr val="dk1"/>
              </a:buClr>
              <a:buSzPts val="1800"/>
              <a:buFont typeface="Arial"/>
              <a:buNone/>
            </a:pPr>
            <a:r>
              <a:t/>
            </a:r>
            <a:endParaRPr b="0" i="0" sz="1800" u="none">
              <a:solidFill>
                <a:schemeClr val="dk1"/>
              </a:solidFill>
              <a:latin typeface="Calibri"/>
              <a:ea typeface="Calibri"/>
              <a:cs typeface="Calibri"/>
              <a:sym typeface="Calibri"/>
            </a:endParaRPr>
          </a:p>
          <a:p>
            <a:pPr indent="-228600" lvl="0" marL="342900" marR="0" rtl="0" algn="l">
              <a:spcBef>
                <a:spcPts val="360"/>
              </a:spcBef>
              <a:spcAft>
                <a:spcPts val="0"/>
              </a:spcAft>
              <a:buClr>
                <a:schemeClr val="dk1"/>
              </a:buClr>
              <a:buSzPts val="1800"/>
              <a:buFont typeface="Arial"/>
              <a:buNone/>
            </a:pPr>
            <a:r>
              <a:t/>
            </a:r>
            <a:endParaRPr b="0" i="0" sz="1800" u="non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Google Shape;125;p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000"/>
              <a:buFont typeface="Calibri"/>
              <a:buNone/>
            </a:pPr>
            <a:r>
              <a:rPr b="0" i="0" lang="en-US" sz="4000" u="none">
                <a:solidFill>
                  <a:schemeClr val="dk1"/>
                </a:solidFill>
                <a:latin typeface="Calibri"/>
                <a:ea typeface="Calibri"/>
                <a:cs typeface="Calibri"/>
                <a:sym typeface="Calibri"/>
              </a:rPr>
              <a:t>Website</a:t>
            </a:r>
            <a:br>
              <a:rPr b="0" i="0" lang="en-US" sz="4000" u="none">
                <a:solidFill>
                  <a:schemeClr val="dk1"/>
                </a:solidFill>
                <a:latin typeface="Calibri"/>
                <a:ea typeface="Calibri"/>
                <a:cs typeface="Calibri"/>
                <a:sym typeface="Calibri"/>
              </a:rPr>
            </a:br>
            <a:r>
              <a:rPr b="0" i="0" lang="en-US" sz="4000" u="none">
                <a:solidFill>
                  <a:schemeClr val="dk1"/>
                </a:solidFill>
                <a:latin typeface="Calibri"/>
                <a:ea typeface="Calibri"/>
                <a:cs typeface="Calibri"/>
                <a:sym typeface="Calibri"/>
              </a:rPr>
              <a:t>www.youthexchange5100.org</a:t>
            </a:r>
            <a:endParaRPr/>
          </a:p>
        </p:txBody>
      </p:sp>
      <p:sp>
        <p:nvSpPr>
          <p:cNvPr id="126" name="Google Shape;126;p6"/>
          <p:cNvSpPr txBox="1"/>
          <p:nvPr>
            <p:ph idx="1" type="body"/>
          </p:nvPr>
        </p:nvSpPr>
        <p:spPr>
          <a:xfrm>
            <a:off x="457200" y="4495800"/>
            <a:ext cx="6324600" cy="1630362"/>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pic>
        <p:nvPicPr>
          <p:cNvPr id="127" name="Google Shape;127;p6"/>
          <p:cNvPicPr preferRelativeResize="0"/>
          <p:nvPr/>
        </p:nvPicPr>
        <p:blipFill rotWithShape="1">
          <a:blip r:embed="rId3">
            <a:alphaModFix/>
          </a:blip>
          <a:srcRect b="0" l="0" r="0" t="0"/>
          <a:stretch/>
        </p:blipFill>
        <p:spPr>
          <a:xfrm>
            <a:off x="76200" y="2057400"/>
            <a:ext cx="9144000" cy="42291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4" name="Shape 514"/>
        <p:cNvGrpSpPr/>
        <p:nvPr/>
      </p:nvGrpSpPr>
      <p:grpSpPr>
        <a:xfrm>
          <a:off x="0" y="0"/>
          <a:ext cx="0" cy="0"/>
          <a:chOff x="0" y="0"/>
          <a:chExt cx="0" cy="0"/>
        </a:xfrm>
      </p:grpSpPr>
      <p:sp>
        <p:nvSpPr>
          <p:cNvPr id="515" name="Google Shape;515;p59"/>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STEP Instruction Continue</a:t>
            </a:r>
            <a:endParaRPr/>
          </a:p>
        </p:txBody>
      </p:sp>
      <p:sp>
        <p:nvSpPr>
          <p:cNvPr id="516" name="Google Shape;516;p59"/>
          <p:cNvSpPr txBox="1"/>
          <p:nvPr>
            <p:ph idx="1" type="body"/>
          </p:nvPr>
        </p:nvSpPr>
        <p:spPr>
          <a:xfrm>
            <a:off x="152400" y="1066800"/>
            <a:ext cx="8991600" cy="5791200"/>
          </a:xfrm>
          <a:prstGeom prst="rect">
            <a:avLst/>
          </a:prstGeom>
          <a:noFill/>
          <a:ln>
            <a:noFill/>
          </a:ln>
        </p:spPr>
        <p:txBody>
          <a:bodyPr anchorCtr="0" anchor="t" bIns="45700" lIns="91425" spcFirstLastPara="1" rIns="91425" wrap="square" tIns="45700">
            <a:noAutofit/>
          </a:bodyPr>
          <a:lstStyle/>
          <a:p>
            <a:pPr indent="-457200" lvl="0" marL="457200" marR="0" rtl="0" algn="l">
              <a:lnSpc>
                <a:spcPct val="100000"/>
              </a:lnSpc>
              <a:spcBef>
                <a:spcPts val="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The student submits the completed online STEP application by </a:t>
            </a:r>
            <a:r>
              <a:rPr b="1" i="0" lang="en-US" sz="2000" u="none">
                <a:solidFill>
                  <a:schemeClr val="dk1"/>
                </a:solidFill>
                <a:latin typeface="Calibri"/>
                <a:ea typeface="Calibri"/>
                <a:cs typeface="Calibri"/>
                <a:sym typeface="Calibri"/>
              </a:rPr>
              <a:t>October 31st</a:t>
            </a:r>
            <a:r>
              <a:rPr b="0" i="0" lang="en-US" sz="2000" u="none">
                <a:solidFill>
                  <a:schemeClr val="dk1"/>
                </a:solidFill>
                <a:latin typeface="Calibri"/>
                <a:ea typeface="Calibri"/>
                <a:cs typeface="Calibri"/>
                <a:sym typeface="Calibri"/>
              </a:rPr>
              <a:t>.  At that point, the student will get a prompt for four more documents.  All signatures should be in </a:t>
            </a:r>
            <a:r>
              <a:rPr b="1" i="0" lang="en-US" sz="2000" u="none">
                <a:solidFill>
                  <a:srgbClr val="0070C0"/>
                </a:solidFill>
                <a:latin typeface="Calibri"/>
                <a:ea typeface="Calibri"/>
                <a:cs typeface="Calibri"/>
                <a:sym typeface="Calibri"/>
              </a:rPr>
              <a:t>Blue Ink</a:t>
            </a:r>
            <a:r>
              <a:rPr b="0" i="0" lang="en-US" sz="2000" u="none">
                <a:solidFill>
                  <a:schemeClr val="dk1"/>
                </a:solidFill>
                <a:latin typeface="Calibri"/>
                <a:ea typeface="Calibri"/>
                <a:cs typeface="Calibri"/>
                <a:sym typeface="Calibri"/>
              </a:rPr>
              <a:t>.</a:t>
            </a:r>
            <a:endParaRPr/>
          </a:p>
          <a:p>
            <a:pPr indent="-381000" lvl="0" marL="457200" marR="0" rtl="0" algn="l">
              <a:lnSpc>
                <a:spcPct val="100000"/>
              </a:lnSpc>
              <a:spcBef>
                <a:spcPts val="240"/>
              </a:spcBef>
              <a:spcAft>
                <a:spcPts val="0"/>
              </a:spcAft>
              <a:buClr>
                <a:schemeClr val="dk1"/>
              </a:buClr>
              <a:buSzPts val="1200"/>
              <a:buFont typeface="Arial"/>
              <a:buNone/>
            </a:pPr>
            <a:r>
              <a:t/>
            </a:r>
            <a:endParaRPr b="0" i="0" sz="1200" u="none">
              <a:solidFill>
                <a:schemeClr val="dk1"/>
              </a:solidFill>
              <a:latin typeface="Calibri"/>
              <a:ea typeface="Calibri"/>
              <a:cs typeface="Calibri"/>
              <a:sym typeface="Calibri"/>
            </a:endParaRPr>
          </a:p>
          <a:p>
            <a:pPr indent="-457200" lvl="0" marL="457200" marR="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A check of </a:t>
            </a:r>
            <a:r>
              <a:rPr b="1" i="0" lang="en-US" sz="2000" u="none">
                <a:solidFill>
                  <a:schemeClr val="dk1"/>
                </a:solidFill>
                <a:latin typeface="Calibri"/>
                <a:ea typeface="Calibri"/>
                <a:cs typeface="Calibri"/>
                <a:sym typeface="Calibri"/>
              </a:rPr>
              <a:t>$450 </a:t>
            </a:r>
            <a:r>
              <a:rPr b="0" i="0" lang="en-US" sz="2000" u="none">
                <a:solidFill>
                  <a:schemeClr val="dk1"/>
                </a:solidFill>
                <a:latin typeface="Calibri"/>
                <a:ea typeface="Calibri"/>
                <a:cs typeface="Calibri"/>
                <a:sym typeface="Calibri"/>
              </a:rPr>
              <a:t>from the family made out to </a:t>
            </a:r>
            <a:r>
              <a:rPr b="1" i="0" lang="en-US" sz="2000" u="none">
                <a:solidFill>
                  <a:schemeClr val="dk1"/>
                </a:solidFill>
                <a:latin typeface="Calibri"/>
                <a:ea typeface="Calibri"/>
                <a:cs typeface="Calibri"/>
                <a:sym typeface="Calibri"/>
              </a:rPr>
              <a:t>D5100 Rotary YEC </a:t>
            </a:r>
            <a:r>
              <a:rPr b="0" i="0" lang="en-US" sz="2000" u="none">
                <a:solidFill>
                  <a:schemeClr val="dk1"/>
                </a:solidFill>
                <a:latin typeface="Calibri"/>
                <a:ea typeface="Calibri"/>
                <a:cs typeface="Calibri"/>
                <a:sym typeface="Calibri"/>
              </a:rPr>
              <a:t>must accompany the application or Nomination form.   </a:t>
            </a:r>
            <a:endParaRPr/>
          </a:p>
          <a:p>
            <a:pPr indent="-368300" lvl="0" marL="457200" marR="0" rtl="0" algn="l">
              <a:lnSpc>
                <a:spcPct val="100000"/>
              </a:lnSpc>
              <a:spcBef>
                <a:spcPts val="280"/>
              </a:spcBef>
              <a:spcAft>
                <a:spcPts val="0"/>
              </a:spcAft>
              <a:buClr>
                <a:schemeClr val="dk1"/>
              </a:buClr>
              <a:buSzPts val="1400"/>
              <a:buFont typeface="Arial"/>
              <a:buNone/>
            </a:pPr>
            <a:r>
              <a:t/>
            </a:r>
            <a:endParaRPr b="0" i="0" sz="1400" u="none">
              <a:solidFill>
                <a:schemeClr val="dk1"/>
              </a:solidFill>
              <a:latin typeface="Calibri"/>
              <a:ea typeface="Calibri"/>
              <a:cs typeface="Calibri"/>
              <a:sym typeface="Calibri"/>
            </a:endParaRPr>
          </a:p>
          <a:p>
            <a:pPr indent="-457200" lvl="0" marL="457200" marR="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Clubs nominating students after November 1</a:t>
            </a:r>
            <a:r>
              <a:rPr b="0" baseline="30000" i="0" lang="en-US" sz="2000" u="none">
                <a:solidFill>
                  <a:schemeClr val="dk1"/>
                </a:solidFill>
                <a:latin typeface="Calibri"/>
                <a:ea typeface="Calibri"/>
                <a:cs typeface="Calibri"/>
                <a:sym typeface="Calibri"/>
              </a:rPr>
              <a:t>st</a:t>
            </a:r>
            <a:r>
              <a:rPr b="0" i="0" lang="en-US" sz="2000" u="none">
                <a:solidFill>
                  <a:schemeClr val="dk1"/>
                </a:solidFill>
                <a:latin typeface="Calibri"/>
                <a:ea typeface="Calibri"/>
                <a:cs typeface="Calibri"/>
                <a:sym typeface="Calibri"/>
              </a:rPr>
              <a:t> will be reviewed on a case by case basis.    </a:t>
            </a:r>
            <a:endParaRPr/>
          </a:p>
          <a:p>
            <a:pPr indent="-381000" lvl="0" marL="457200" marR="0" rtl="0" algn="l">
              <a:lnSpc>
                <a:spcPct val="100000"/>
              </a:lnSpc>
              <a:spcBef>
                <a:spcPts val="240"/>
              </a:spcBef>
              <a:spcAft>
                <a:spcPts val="0"/>
              </a:spcAft>
              <a:buClr>
                <a:schemeClr val="dk1"/>
              </a:buClr>
              <a:buSzPts val="1200"/>
              <a:buFont typeface="Arial"/>
              <a:buNone/>
            </a:pPr>
            <a:r>
              <a:t/>
            </a:r>
            <a:endParaRPr b="0" i="0" sz="1200" u="none">
              <a:solidFill>
                <a:schemeClr val="dk1"/>
              </a:solidFill>
              <a:latin typeface="Calibri"/>
              <a:ea typeface="Calibri"/>
              <a:cs typeface="Calibri"/>
              <a:sym typeface="Calibri"/>
            </a:endParaRPr>
          </a:p>
          <a:p>
            <a:pPr indent="-457200" lvl="0" marL="457200" marR="0" rtl="0" algn="l">
              <a:lnSpc>
                <a:spcPct val="100000"/>
              </a:lnSpc>
              <a:spcBef>
                <a:spcPts val="400"/>
              </a:spcBef>
              <a:spcAft>
                <a:spcPts val="0"/>
              </a:spcAft>
              <a:buClr>
                <a:schemeClr val="dk1"/>
              </a:buClr>
              <a:buSzPts val="2000"/>
              <a:buFont typeface="Arial"/>
              <a:buChar char="•"/>
            </a:pPr>
            <a:r>
              <a:rPr b="1" i="1" lang="en-US" sz="2000" u="none">
                <a:solidFill>
                  <a:schemeClr val="dk1"/>
                </a:solidFill>
                <a:latin typeface="Calibri"/>
                <a:ea typeface="Calibri"/>
                <a:cs typeface="Calibri"/>
                <a:sym typeface="Calibri"/>
              </a:rPr>
              <a:t>Students and their parents</a:t>
            </a:r>
            <a:r>
              <a:rPr b="1" i="0" lang="en-US" sz="2000" u="none">
                <a:solidFill>
                  <a:schemeClr val="dk1"/>
                </a:solidFill>
                <a:latin typeface="Calibri"/>
                <a:ea typeface="Calibri"/>
                <a:cs typeface="Calibri"/>
                <a:sym typeface="Calibri"/>
              </a:rPr>
              <a:t> are required to attend the outbound student orientation to be held in January, and a morning orientation held in May.</a:t>
            </a:r>
            <a:endParaRPr/>
          </a:p>
          <a:p>
            <a:pPr indent="-381000" lvl="0" marL="457200" marR="0" rtl="0" algn="l">
              <a:lnSpc>
                <a:spcPct val="100000"/>
              </a:lnSpc>
              <a:spcBef>
                <a:spcPts val="240"/>
              </a:spcBef>
              <a:spcAft>
                <a:spcPts val="0"/>
              </a:spcAft>
              <a:buClr>
                <a:schemeClr val="dk1"/>
              </a:buClr>
              <a:buSzPts val="1200"/>
              <a:buFont typeface="Arial"/>
              <a:buNone/>
            </a:pPr>
            <a:r>
              <a:t/>
            </a:r>
            <a:endParaRPr b="0" i="0" sz="1200" u="none">
              <a:solidFill>
                <a:schemeClr val="dk1"/>
              </a:solidFill>
              <a:latin typeface="Calibri"/>
              <a:ea typeface="Calibri"/>
              <a:cs typeface="Calibri"/>
              <a:sym typeface="Calibri"/>
            </a:endParaRPr>
          </a:p>
          <a:p>
            <a:pPr indent="-457200" lvl="0" marL="457200" marR="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NOTE: At the January orientation, students will make their final choices for country preferences for short term exchange.</a:t>
            </a:r>
            <a:endParaRPr/>
          </a:p>
          <a:p>
            <a:pPr indent="-330200" lvl="0" marL="457200" marR="0" rtl="0" algn="l">
              <a:lnSpc>
                <a:spcPct val="100000"/>
              </a:lnSpc>
              <a:spcBef>
                <a:spcPts val="400"/>
              </a:spcBef>
              <a:spcAft>
                <a:spcPts val="0"/>
              </a:spcAft>
              <a:buClr>
                <a:schemeClr val="dk1"/>
              </a:buClr>
              <a:buSzPts val="2000"/>
              <a:buFont typeface="Arial"/>
              <a:buNone/>
            </a:pPr>
            <a:r>
              <a:t/>
            </a:r>
            <a:endParaRPr b="0" i="0" sz="2000" u="none">
              <a:solidFill>
                <a:schemeClr val="dk1"/>
              </a:solidFill>
              <a:latin typeface="Calibri"/>
              <a:ea typeface="Calibri"/>
              <a:cs typeface="Calibri"/>
              <a:sym typeface="Calibri"/>
            </a:endParaRPr>
          </a:p>
          <a:p>
            <a:pPr indent="-457200" lvl="0" marL="457200" marR="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Tina can not look for an exchange match until the family is an approved host family.</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0" name="Shape 520"/>
        <p:cNvGrpSpPr/>
        <p:nvPr/>
      </p:nvGrpSpPr>
      <p:grpSpPr>
        <a:xfrm>
          <a:off x="0" y="0"/>
          <a:ext cx="0" cy="0"/>
          <a:chOff x="0" y="0"/>
          <a:chExt cx="0" cy="0"/>
        </a:xfrm>
      </p:grpSpPr>
      <p:sp>
        <p:nvSpPr>
          <p:cNvPr id="521" name="Google Shape;521;p6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1" i="0" lang="en-US" sz="4400" u="none">
                <a:solidFill>
                  <a:schemeClr val="dk1"/>
                </a:solidFill>
                <a:latin typeface="Calibri"/>
                <a:ea typeface="Calibri"/>
                <a:cs typeface="Calibri"/>
                <a:sym typeface="Calibri"/>
              </a:rPr>
              <a:t>• STEP EXCHANGE COUNTRIES </a:t>
            </a:r>
            <a:endParaRPr/>
          </a:p>
        </p:txBody>
      </p:sp>
      <p:sp>
        <p:nvSpPr>
          <p:cNvPr id="522" name="Google Shape;522;p60"/>
          <p:cNvSpPr txBox="1"/>
          <p:nvPr>
            <p:ph idx="1" type="body"/>
          </p:nvPr>
        </p:nvSpPr>
        <p:spPr>
          <a:xfrm>
            <a:off x="0" y="1219200"/>
            <a:ext cx="9144000" cy="5638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800"/>
              <a:buFont typeface="Arial"/>
              <a:buChar char="•"/>
            </a:pPr>
            <a:r>
              <a:rPr b="0" i="0" lang="en-US" sz="1800" u="none">
                <a:solidFill>
                  <a:schemeClr val="dk1"/>
                </a:solidFill>
                <a:latin typeface="Calibri"/>
                <a:ea typeface="Calibri"/>
                <a:cs typeface="Calibri"/>
                <a:sym typeface="Calibri"/>
              </a:rPr>
              <a:t>We have established exchanges with most European Countries, as well as Japan, Brazil, Mexico, Argentina, Turkey, Thailand, Taiwan, and Australia. We will attempt to establish a short term exchange relationship with any country a student requests that has a certified Rotary Short Term Exchange program in place, as long as the student enters the program prior to </a:t>
            </a:r>
            <a:r>
              <a:rPr b="1" i="0" lang="en-US" sz="1800" u="none">
                <a:solidFill>
                  <a:schemeClr val="dk1"/>
                </a:solidFill>
                <a:latin typeface="Calibri"/>
                <a:ea typeface="Calibri"/>
                <a:cs typeface="Calibri"/>
                <a:sym typeface="Calibri"/>
              </a:rPr>
              <a:t>October 31st deadline.</a:t>
            </a:r>
            <a:endParaRPr/>
          </a:p>
          <a:p>
            <a:pPr indent="-228600" lvl="0" marL="342900" marR="0" rtl="0" algn="l">
              <a:lnSpc>
                <a:spcPct val="100000"/>
              </a:lnSpc>
              <a:spcBef>
                <a:spcPts val="360"/>
              </a:spcBef>
              <a:spcAft>
                <a:spcPts val="0"/>
              </a:spcAft>
              <a:buClr>
                <a:schemeClr val="dk1"/>
              </a:buClr>
              <a:buSzPts val="1800"/>
              <a:buFont typeface="Arial"/>
              <a:buNone/>
            </a:pPr>
            <a:r>
              <a:t/>
            </a:r>
            <a:endParaRPr b="0" i="0" sz="1800" u="none">
              <a:solidFill>
                <a:schemeClr val="dk1"/>
              </a:solidFill>
              <a:latin typeface="Calibri"/>
              <a:ea typeface="Calibri"/>
              <a:cs typeface="Calibri"/>
              <a:sym typeface="Calibri"/>
            </a:endParaRPr>
          </a:p>
          <a:p>
            <a:pPr indent="-342900" lvl="0" marL="342900" marR="0" rtl="0" algn="l">
              <a:lnSpc>
                <a:spcPct val="100000"/>
              </a:lnSpc>
              <a:spcBef>
                <a:spcPts val="360"/>
              </a:spcBef>
              <a:spcAft>
                <a:spcPts val="0"/>
              </a:spcAft>
              <a:buClr>
                <a:schemeClr val="dk1"/>
              </a:buClr>
              <a:buSzPts val="1800"/>
              <a:buFont typeface="Arial"/>
              <a:buChar char="•"/>
            </a:pPr>
            <a:r>
              <a:rPr b="0" i="0" lang="en-US" sz="1800" u="none">
                <a:solidFill>
                  <a:schemeClr val="dk1"/>
                </a:solidFill>
                <a:latin typeface="Calibri"/>
                <a:ea typeface="Calibri"/>
                <a:cs typeface="Calibri"/>
                <a:sym typeface="Calibri"/>
              </a:rPr>
              <a:t>Exchange with Southern Hemisphere countries such as Brazil, Argentina, Peru, Australia, and Chile will be </a:t>
            </a:r>
            <a:r>
              <a:rPr b="1" i="0" lang="en-US" sz="1800" u="none">
                <a:solidFill>
                  <a:schemeClr val="dk1"/>
                </a:solidFill>
                <a:latin typeface="Calibri"/>
                <a:ea typeface="Calibri"/>
                <a:cs typeface="Calibri"/>
                <a:sym typeface="Calibri"/>
              </a:rPr>
              <a:t>“staggered” </a:t>
            </a:r>
            <a:r>
              <a:rPr b="0" i="0" lang="en-US" sz="1800" u="none">
                <a:solidFill>
                  <a:schemeClr val="dk1"/>
                </a:solidFill>
                <a:latin typeface="Calibri"/>
                <a:ea typeface="Calibri"/>
                <a:cs typeface="Calibri"/>
                <a:sym typeface="Calibri"/>
              </a:rPr>
              <a:t>exchanges, meaning students will be going there during our summer, and their match will be coming here during our winter (their summer). Staggered exchanges can be for longer periods of time than the basic four week “summer” exchange, but cannot exceed 90 days in length. Because of this, foreign students coming here attend school for several weeks as an observer. A few other countries (Ecuador, Iceland, Thailand and India) are also staggered but still four weeks.  Those students come here in the spring before our student goes. </a:t>
            </a:r>
            <a:r>
              <a:rPr b="1" i="0" lang="en-US" sz="1800" u="none">
                <a:solidFill>
                  <a:schemeClr val="dk1"/>
                </a:solidFill>
                <a:latin typeface="Calibri"/>
                <a:ea typeface="Calibri"/>
                <a:cs typeface="Calibri"/>
                <a:sym typeface="Calibri"/>
              </a:rPr>
              <a:t>Staggered exchanges can only happen if prior to the summer of the exchange, the student and/or their family gets written approval from their local high school and their sponsoring club</a:t>
            </a:r>
            <a:r>
              <a:rPr b="0" i="0" lang="en-US" sz="1800" u="none">
                <a:solidFill>
                  <a:schemeClr val="dk1"/>
                </a:solidFill>
                <a:latin typeface="Calibri"/>
                <a:ea typeface="Calibri"/>
                <a:cs typeface="Calibri"/>
                <a:sym typeface="Calibri"/>
              </a:rPr>
              <a:t>. </a:t>
            </a:r>
            <a:endParaRPr/>
          </a:p>
          <a:p>
            <a:pPr indent="-342900" lvl="0" marL="342900" marR="0" rtl="0" algn="l">
              <a:lnSpc>
                <a:spcPct val="100000"/>
              </a:lnSpc>
              <a:spcBef>
                <a:spcPts val="360"/>
              </a:spcBef>
              <a:spcAft>
                <a:spcPts val="0"/>
              </a:spcAft>
              <a:buClr>
                <a:schemeClr val="dk1"/>
              </a:buClr>
              <a:buSzPts val="1800"/>
              <a:buFont typeface="Arial"/>
              <a:buChar char="•"/>
            </a:pPr>
            <a:r>
              <a:rPr b="0" i="0" lang="en-US" sz="1800" u="none">
                <a:solidFill>
                  <a:schemeClr val="dk1"/>
                </a:solidFill>
                <a:latin typeface="Calibri"/>
                <a:ea typeface="Calibri"/>
                <a:cs typeface="Calibri"/>
                <a:sym typeface="Calibri"/>
              </a:rPr>
              <a:t> STEP students are not here on a student visa but rather a</a:t>
            </a:r>
            <a:r>
              <a:rPr b="1" i="0" lang="en-US" sz="1800" u="none">
                <a:solidFill>
                  <a:schemeClr val="dk1"/>
                </a:solidFill>
                <a:latin typeface="Calibri"/>
                <a:ea typeface="Calibri"/>
                <a:cs typeface="Calibri"/>
                <a:sym typeface="Calibri"/>
              </a:rPr>
              <a:t> visitor’s visa</a:t>
            </a:r>
            <a:endParaRPr/>
          </a:p>
          <a:p>
            <a:pPr indent="-228600" lvl="0" marL="342900" marR="0" rtl="0" algn="l">
              <a:spcBef>
                <a:spcPts val="360"/>
              </a:spcBef>
              <a:spcAft>
                <a:spcPts val="0"/>
              </a:spcAft>
              <a:buClr>
                <a:schemeClr val="dk1"/>
              </a:buClr>
              <a:buSzPts val="1800"/>
              <a:buFont typeface="Arial"/>
              <a:buNone/>
            </a:pPr>
            <a:r>
              <a:t/>
            </a:r>
            <a:endParaRPr b="1" i="0" sz="1800" u="none">
              <a:solidFill>
                <a:schemeClr val="dk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6" name="Shape 526"/>
        <p:cNvGrpSpPr/>
        <p:nvPr/>
      </p:nvGrpSpPr>
      <p:grpSpPr>
        <a:xfrm>
          <a:off x="0" y="0"/>
          <a:ext cx="0" cy="0"/>
          <a:chOff x="0" y="0"/>
          <a:chExt cx="0" cy="0"/>
        </a:xfrm>
      </p:grpSpPr>
      <p:sp>
        <p:nvSpPr>
          <p:cNvPr id="527" name="Google Shape;527;p6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Miscellaneous STEP Information</a:t>
            </a:r>
            <a:endParaRPr/>
          </a:p>
        </p:txBody>
      </p:sp>
      <p:sp>
        <p:nvSpPr>
          <p:cNvPr id="528" name="Google Shape;528;p61"/>
          <p:cNvSpPr txBox="1"/>
          <p:nvPr>
            <p:ph idx="1" type="body"/>
          </p:nvPr>
        </p:nvSpPr>
        <p:spPr>
          <a:xfrm>
            <a:off x="228600" y="1143000"/>
            <a:ext cx="8915400" cy="57150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All travel arrangements will be made by a district designated travel agent. Rotary does not accept the use of air miles or ordering tickets through the Internet, as they do not provide guaranteed seating.</a:t>
            </a:r>
            <a:endParaRPr/>
          </a:p>
          <a:p>
            <a:pPr indent="-266700" lvl="0" marL="342900" marR="0" rtl="0" algn="l">
              <a:lnSpc>
                <a:spcPct val="100000"/>
              </a:lnSpc>
              <a:spcBef>
                <a:spcPts val="240"/>
              </a:spcBef>
              <a:spcAft>
                <a:spcPts val="0"/>
              </a:spcAft>
              <a:buClr>
                <a:schemeClr val="dk1"/>
              </a:buClr>
              <a:buSzPts val="1200"/>
              <a:buFont typeface="Arial"/>
              <a:buNone/>
            </a:pPr>
            <a:r>
              <a:t/>
            </a:r>
            <a:endParaRPr b="0" i="0" sz="1200" u="none">
              <a:solidFill>
                <a:schemeClr val="dk1"/>
              </a:solidFill>
              <a:latin typeface="Calibri"/>
              <a:ea typeface="Calibri"/>
              <a:cs typeface="Calibri"/>
              <a:sym typeface="Calibri"/>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Travel will take place at times agreed upon by the exchanging districts. Both districts must approve exceptions to the coordinated travel policy. Host families work together on the exact dates of the exchanges, and make the travel arrangements through the designated travel agent.</a:t>
            </a:r>
            <a:endParaRPr/>
          </a:p>
          <a:p>
            <a:pPr indent="-266700" lvl="0" marL="342900" marR="0" rtl="0" algn="l">
              <a:lnSpc>
                <a:spcPct val="100000"/>
              </a:lnSpc>
              <a:spcBef>
                <a:spcPts val="240"/>
              </a:spcBef>
              <a:spcAft>
                <a:spcPts val="0"/>
              </a:spcAft>
              <a:buClr>
                <a:schemeClr val="dk1"/>
              </a:buClr>
              <a:buSzPts val="1200"/>
              <a:buFont typeface="Arial"/>
              <a:buNone/>
            </a:pPr>
            <a:r>
              <a:t/>
            </a:r>
            <a:endParaRPr b="0" i="0" sz="1200" u="none">
              <a:solidFill>
                <a:schemeClr val="dk1"/>
              </a:solidFill>
              <a:latin typeface="Calibri"/>
              <a:ea typeface="Calibri"/>
              <a:cs typeface="Calibri"/>
              <a:sym typeface="Calibri"/>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The fee will cover the cost of orientations, the Rotary polo shirt, the business cards introducing the student as a rotary exchange student, and any processing and mailing costs.</a:t>
            </a:r>
            <a:endParaRPr/>
          </a:p>
          <a:p>
            <a:pPr indent="-266700" lvl="0" marL="342900" marR="0" rtl="0" algn="l">
              <a:lnSpc>
                <a:spcPct val="100000"/>
              </a:lnSpc>
              <a:spcBef>
                <a:spcPts val="240"/>
              </a:spcBef>
              <a:spcAft>
                <a:spcPts val="0"/>
              </a:spcAft>
              <a:buClr>
                <a:schemeClr val="dk1"/>
              </a:buClr>
              <a:buSzPts val="1200"/>
              <a:buFont typeface="Arial"/>
              <a:buNone/>
            </a:pPr>
            <a:r>
              <a:t/>
            </a:r>
            <a:endParaRPr b="0" i="0" sz="1200" u="none">
              <a:solidFill>
                <a:schemeClr val="dk1"/>
              </a:solidFill>
              <a:latin typeface="Calibri"/>
              <a:ea typeface="Calibri"/>
              <a:cs typeface="Calibri"/>
              <a:sym typeface="Calibri"/>
            </a:endParaRPr>
          </a:p>
          <a:p>
            <a:pPr indent="-342900" lvl="0" marL="342900" marR="0" rtl="0" algn="l">
              <a:lnSpc>
                <a:spcPct val="115000"/>
              </a:lnSpc>
              <a:spcBef>
                <a:spcPts val="0"/>
              </a:spcBef>
              <a:spcAft>
                <a:spcPts val="0"/>
              </a:spcAft>
              <a:buClr>
                <a:schemeClr val="dk1"/>
              </a:buClr>
              <a:buSzPts val="2000"/>
              <a:buFont typeface="Arial"/>
              <a:buNone/>
            </a:pPr>
            <a:r>
              <a:rPr b="0" i="0" lang="en-US" sz="2000" u="none">
                <a:solidFill>
                  <a:schemeClr val="dk1"/>
                </a:solidFill>
                <a:latin typeface="Calibri"/>
                <a:ea typeface="Calibri"/>
                <a:cs typeface="Calibri"/>
                <a:sym typeface="Calibri"/>
              </a:rPr>
              <a:t>The $450 fee is refunded if the student’s application is rejected by the club nominating the student </a:t>
            </a:r>
            <a:r>
              <a:rPr b="1" i="0" lang="en-US" sz="2000" u="none">
                <a:solidFill>
                  <a:schemeClr val="dk1"/>
                </a:solidFill>
                <a:latin typeface="Calibri"/>
                <a:ea typeface="Calibri"/>
                <a:cs typeface="Calibri"/>
                <a:sym typeface="Calibri"/>
              </a:rPr>
              <a:t>before</a:t>
            </a:r>
            <a:r>
              <a:rPr b="0" i="0" lang="en-US" sz="2000" u="none">
                <a:solidFill>
                  <a:schemeClr val="dk1"/>
                </a:solidFill>
                <a:latin typeface="Calibri"/>
                <a:ea typeface="Calibri"/>
                <a:cs typeface="Calibri"/>
                <a:sym typeface="Calibri"/>
              </a:rPr>
              <a:t> the January orientation takes place. The fee is not refundable if the student drops out of the program after the orientation in January.</a:t>
            </a:r>
            <a:endParaRPr/>
          </a:p>
          <a:p>
            <a:pPr indent="-342900" lvl="0" marL="342900" marR="0" rtl="0" algn="l">
              <a:lnSpc>
                <a:spcPct val="100000"/>
              </a:lnSpc>
              <a:spcBef>
                <a:spcPts val="1400"/>
              </a:spcBef>
              <a:spcAft>
                <a:spcPts val="0"/>
              </a:spcAft>
              <a:buClr>
                <a:schemeClr val="dk1"/>
              </a:buClr>
              <a:buSzPts val="2000"/>
              <a:buFont typeface="Arial"/>
              <a:buNone/>
            </a:pPr>
            <a:r>
              <a:t/>
            </a:r>
            <a:endParaRPr b="0" i="0" sz="2000" u="none">
              <a:solidFill>
                <a:schemeClr val="dk1"/>
              </a:solidFill>
              <a:latin typeface="Calibri"/>
              <a:ea typeface="Calibri"/>
              <a:cs typeface="Calibri"/>
              <a:sym typeface="Calibri"/>
            </a:endParaRPr>
          </a:p>
          <a:p>
            <a:pPr indent="-215900" lvl="0" marL="342900" marR="0" rtl="0" algn="l">
              <a:lnSpc>
                <a:spcPct val="100000"/>
              </a:lnSpc>
              <a:spcBef>
                <a:spcPts val="400"/>
              </a:spcBef>
              <a:spcAft>
                <a:spcPts val="0"/>
              </a:spcAft>
              <a:buClr>
                <a:schemeClr val="dk1"/>
              </a:buClr>
              <a:buSzPts val="2000"/>
              <a:buFont typeface="Arial"/>
              <a:buNone/>
            </a:pPr>
            <a:r>
              <a:t/>
            </a:r>
            <a:endParaRPr b="0" i="0" sz="2000" u="none">
              <a:solidFill>
                <a:schemeClr val="dk1"/>
              </a:solidFill>
              <a:latin typeface="Calibri"/>
              <a:ea typeface="Calibri"/>
              <a:cs typeface="Calibri"/>
              <a:sym typeface="Calibri"/>
            </a:endParaRPr>
          </a:p>
          <a:p>
            <a:pPr indent="-215900" lvl="0" marL="342900" marR="0" rtl="0" algn="l">
              <a:lnSpc>
                <a:spcPct val="100000"/>
              </a:lnSpc>
              <a:spcBef>
                <a:spcPts val="400"/>
              </a:spcBef>
              <a:spcAft>
                <a:spcPts val="0"/>
              </a:spcAft>
              <a:buClr>
                <a:schemeClr val="dk1"/>
              </a:buClr>
              <a:buSzPts val="2000"/>
              <a:buFont typeface="Arial"/>
              <a:buNone/>
            </a:pPr>
            <a:r>
              <a:t/>
            </a:r>
            <a:endParaRPr b="0" i="0" sz="2000" u="none">
              <a:solidFill>
                <a:schemeClr val="dk1"/>
              </a:solidFill>
              <a:latin typeface="Calibri"/>
              <a:ea typeface="Calibri"/>
              <a:cs typeface="Calibri"/>
              <a:sym typeface="Calibri"/>
            </a:endParaRPr>
          </a:p>
          <a:p>
            <a:pPr indent="-215900" lvl="0" marL="342900" marR="0" rtl="0" algn="l">
              <a:spcBef>
                <a:spcPts val="400"/>
              </a:spcBef>
              <a:spcAft>
                <a:spcPts val="0"/>
              </a:spcAft>
              <a:buClr>
                <a:schemeClr val="dk1"/>
              </a:buClr>
              <a:buSzPts val="2000"/>
              <a:buFont typeface="Arial"/>
              <a:buNone/>
            </a:pPr>
            <a:r>
              <a:t/>
            </a:r>
            <a:endParaRPr b="0" i="0" sz="2000" u="none">
              <a:solidFill>
                <a:schemeClr val="dk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2" name="Shape 532"/>
        <p:cNvGrpSpPr/>
        <p:nvPr/>
      </p:nvGrpSpPr>
      <p:grpSpPr>
        <a:xfrm>
          <a:off x="0" y="0"/>
          <a:ext cx="0" cy="0"/>
          <a:chOff x="0" y="0"/>
          <a:chExt cx="0" cy="0"/>
        </a:xfrm>
      </p:grpSpPr>
      <p:sp>
        <p:nvSpPr>
          <p:cNvPr id="533" name="Google Shape;533;p6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Questions??</a:t>
            </a:r>
            <a:endParaRPr/>
          </a:p>
        </p:txBody>
      </p:sp>
      <p:pic>
        <p:nvPicPr>
          <p:cNvPr descr="IMG_4319.JPG" id="534" name="Google Shape;534;p62"/>
          <p:cNvPicPr preferRelativeResize="0"/>
          <p:nvPr>
            <p:ph idx="1" type="body"/>
          </p:nvPr>
        </p:nvPicPr>
        <p:blipFill rotWithShape="1">
          <a:blip r:embed="rId3">
            <a:alphaModFix/>
          </a:blip>
          <a:srcRect b="0" l="0" r="0" t="0"/>
          <a:stretch/>
        </p:blipFill>
        <p:spPr>
          <a:xfrm>
            <a:off x="1554162" y="1600200"/>
            <a:ext cx="6035675" cy="452596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How to get set up as a Volunteer</a:t>
            </a:r>
            <a:endParaRPr/>
          </a:p>
        </p:txBody>
      </p:sp>
      <p:sp>
        <p:nvSpPr>
          <p:cNvPr id="133" name="Google Shape;133;p7"/>
          <p:cNvSpPr/>
          <p:nvPr/>
        </p:nvSpPr>
        <p:spPr>
          <a:xfrm rot="-10080000">
            <a:off x="4438650" y="3171825"/>
            <a:ext cx="457200" cy="228600"/>
          </a:xfrm>
          <a:prstGeom prst="rightArrow">
            <a:avLst>
              <a:gd fmla="val 50000" name="adj1"/>
              <a:gd fmla="val 50000" name="adj2"/>
            </a:avLst>
          </a:prstGeom>
          <a:solidFill>
            <a:schemeClr val="accent1"/>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34" name="Google Shape;134;p7"/>
          <p:cNvSpPr txBox="1"/>
          <p:nvPr/>
        </p:nvSpPr>
        <p:spPr>
          <a:xfrm>
            <a:off x="457200" y="1295400"/>
            <a:ext cx="7848600" cy="369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All club YEOs and counselors need to be set up as a volunteer</a:t>
            </a:r>
            <a:endParaRPr/>
          </a:p>
        </p:txBody>
      </p:sp>
      <p:sp>
        <p:nvSpPr>
          <p:cNvPr id="135" name="Google Shape;135;p7"/>
          <p:cNvSpPr txBox="1"/>
          <p:nvPr>
            <p:ph idx="1" type="body"/>
          </p:nvPr>
        </p:nvSpPr>
        <p:spPr>
          <a:xfrm>
            <a:off x="457200" y="2286000"/>
            <a:ext cx="7772400" cy="3840162"/>
          </a:xfrm>
          <a:prstGeom prst="rect">
            <a:avLst/>
          </a:prstGeom>
          <a:noFill/>
          <a:ln>
            <a:noFill/>
          </a:ln>
        </p:spPr>
        <p:txBody>
          <a:bodyPr anchorCtr="0" anchor="t" bIns="45700" lIns="91425" spcFirstLastPara="1" rIns="91425" wrap="square" tIns="45700">
            <a:noAutofit/>
          </a:bodyPr>
          <a:lstStyle/>
          <a:p>
            <a:pPr indent="-139700" lvl="0" marL="342900" marR="0" rtl="0" algn="l">
              <a:spcBef>
                <a:spcPts val="0"/>
              </a:spcBef>
              <a:spcAft>
                <a:spcPts val="0"/>
              </a:spcAft>
              <a:buClr>
                <a:schemeClr val="dk1"/>
              </a:buClr>
              <a:buSzPts val="3200"/>
              <a:buFont typeface="Arial"/>
              <a:buNone/>
            </a:pPr>
            <a:r>
              <a:t/>
            </a:r>
            <a:endParaRPr sz="3200">
              <a:solidFill>
                <a:schemeClr val="dk1"/>
              </a:solidFill>
              <a:latin typeface="Calibri"/>
              <a:ea typeface="Calibri"/>
              <a:cs typeface="Calibri"/>
              <a:sym typeface="Calibri"/>
            </a:endParaRPr>
          </a:p>
        </p:txBody>
      </p:sp>
      <p:pic>
        <p:nvPicPr>
          <p:cNvPr id="136" name="Google Shape;136;p7"/>
          <p:cNvPicPr preferRelativeResize="0"/>
          <p:nvPr/>
        </p:nvPicPr>
        <p:blipFill rotWithShape="1">
          <a:blip r:embed="rId3">
            <a:alphaModFix/>
          </a:blip>
          <a:srcRect b="0" l="0" r="0" t="0"/>
          <a:stretch/>
        </p:blipFill>
        <p:spPr>
          <a:xfrm>
            <a:off x="-152400" y="2298700"/>
            <a:ext cx="10099675" cy="4738687"/>
          </a:xfrm>
          <a:prstGeom prst="rect">
            <a:avLst/>
          </a:prstGeom>
          <a:noFill/>
          <a:ln>
            <a:noFill/>
          </a:ln>
        </p:spPr>
      </p:pic>
      <p:sp>
        <p:nvSpPr>
          <p:cNvPr id="137" name="Google Shape;137;p7"/>
          <p:cNvSpPr/>
          <p:nvPr/>
        </p:nvSpPr>
        <p:spPr>
          <a:xfrm>
            <a:off x="5943600" y="3448050"/>
            <a:ext cx="977900" cy="484187"/>
          </a:xfrm>
          <a:prstGeom prst="leftArrow">
            <a:avLst>
              <a:gd fmla="val 5347" name="adj1"/>
              <a:gd fmla="val 50000" name="adj2"/>
            </a:avLst>
          </a:prstGeom>
          <a:solidFill>
            <a:srgbClr val="00B050"/>
          </a:solidFill>
          <a:ln cap="flat" cmpd="sng" w="25400">
            <a:solidFill>
              <a:srgbClr val="385D8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pic>
        <p:nvPicPr>
          <p:cNvPr id="142" name="Google Shape;142;p8"/>
          <p:cNvPicPr preferRelativeResize="0"/>
          <p:nvPr>
            <p:ph idx="1" type="body"/>
          </p:nvPr>
        </p:nvPicPr>
        <p:blipFill rotWithShape="1">
          <a:blip r:embed="rId3">
            <a:alphaModFix/>
          </a:blip>
          <a:srcRect b="0" l="0" r="0" t="0"/>
          <a:stretch/>
        </p:blipFill>
        <p:spPr>
          <a:xfrm>
            <a:off x="0" y="2035175"/>
            <a:ext cx="9085262" cy="4238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9"/>
          <p:cNvSpPr txBox="1"/>
          <p:nvPr>
            <p:ph type="title"/>
          </p:nvPr>
        </p:nvSpPr>
        <p:spPr>
          <a:xfrm>
            <a:off x="0" y="304800"/>
            <a:ext cx="91440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3600"/>
              <a:buFont typeface="Calibri"/>
              <a:buNone/>
            </a:pPr>
            <a:r>
              <a:rPr b="0" i="0" lang="en-US" sz="3600" u="none">
                <a:solidFill>
                  <a:schemeClr val="dk1"/>
                </a:solidFill>
                <a:latin typeface="Calibri"/>
                <a:ea typeface="Calibri"/>
                <a:cs typeface="Calibri"/>
                <a:sym typeface="Calibri"/>
              </a:rPr>
              <a:t> What is needed to be an Approved Volunteer?</a:t>
            </a:r>
            <a:br>
              <a:rPr b="0" i="0" lang="en-US" sz="3600" u="none">
                <a:solidFill>
                  <a:schemeClr val="dk1"/>
                </a:solidFill>
                <a:latin typeface="Calibri"/>
                <a:ea typeface="Calibri"/>
                <a:cs typeface="Calibri"/>
                <a:sym typeface="Calibri"/>
              </a:rPr>
            </a:br>
            <a:endParaRPr/>
          </a:p>
        </p:txBody>
      </p:sp>
      <p:sp>
        <p:nvSpPr>
          <p:cNvPr id="148" name="Google Shape;148;p9"/>
          <p:cNvSpPr txBox="1"/>
          <p:nvPr>
            <p:ph idx="1" type="body"/>
          </p:nvPr>
        </p:nvSpPr>
        <p:spPr>
          <a:xfrm>
            <a:off x="457200" y="990600"/>
            <a:ext cx="8305800" cy="5257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Online application with 3 References </a:t>
            </a:r>
            <a:r>
              <a:rPr b="1" i="0" lang="en-US" sz="2000" u="none">
                <a:solidFill>
                  <a:schemeClr val="dk1"/>
                </a:solidFill>
                <a:latin typeface="Calibri"/>
                <a:ea typeface="Calibri"/>
                <a:cs typeface="Calibri"/>
                <a:sym typeface="Calibri"/>
              </a:rPr>
              <a:t>only ONE may be a Rotarian, the other 2 must be non Rotarians  and all must be non family members </a:t>
            </a:r>
            <a:r>
              <a:rPr b="0" i="0" lang="en-US" sz="2000" u="none">
                <a:solidFill>
                  <a:schemeClr val="dk1"/>
                </a:solidFill>
                <a:latin typeface="Calibri"/>
                <a:ea typeface="Calibri"/>
                <a:cs typeface="Calibri"/>
                <a:sym typeface="Calibri"/>
              </a:rPr>
              <a:t>(You will need their email address and phone numbers).  </a:t>
            </a:r>
            <a:r>
              <a:rPr b="0" i="0" lang="en-US" sz="2000" u="none">
                <a:solidFill>
                  <a:srgbClr val="FF0000"/>
                </a:solidFill>
                <a:latin typeface="Calibri"/>
                <a:ea typeface="Calibri"/>
                <a:cs typeface="Calibri"/>
                <a:sym typeface="Calibri"/>
              </a:rPr>
              <a:t>You Must Do This First</a:t>
            </a:r>
            <a:r>
              <a:rPr b="0" i="0" lang="en-US" sz="2000" u="none">
                <a:solidFill>
                  <a:schemeClr val="dk1"/>
                </a:solidFill>
                <a:latin typeface="Calibri"/>
                <a:ea typeface="Calibri"/>
                <a:cs typeface="Calibri"/>
                <a:sym typeface="Calibri"/>
              </a:rPr>
              <a:t>.  </a:t>
            </a:r>
            <a:r>
              <a:rPr b="0" i="0" lang="en-US" sz="2000" u="none">
                <a:solidFill>
                  <a:srgbClr val="0070C0"/>
                </a:solidFill>
                <a:latin typeface="Calibri"/>
                <a:ea typeface="Calibri"/>
                <a:cs typeface="Calibri"/>
                <a:sym typeface="Calibri"/>
              </a:rPr>
              <a:t>Tell your references you are using them and to expect email.</a:t>
            </a:r>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Background check (</a:t>
            </a:r>
            <a:r>
              <a:rPr b="1" i="0" lang="en-US" sz="2000" u="none">
                <a:solidFill>
                  <a:schemeClr val="dk1"/>
                </a:solidFill>
                <a:latin typeface="Calibri"/>
                <a:ea typeface="Calibri"/>
                <a:cs typeface="Calibri"/>
                <a:sym typeface="Calibri"/>
              </a:rPr>
              <a:t>automatically sent after application is submitted</a:t>
            </a:r>
            <a:r>
              <a:rPr b="0" i="0" lang="en-US" sz="2000" u="none">
                <a:solidFill>
                  <a:schemeClr val="dk1"/>
                </a:solidFill>
                <a:latin typeface="Calibri"/>
                <a:ea typeface="Calibri"/>
                <a:cs typeface="Calibri"/>
                <a:sym typeface="Calibri"/>
              </a:rPr>
              <a:t>)</a:t>
            </a:r>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DOS training-US Dept of State 30 question test so you understand the rules of Youth Exchange-(</a:t>
            </a:r>
            <a:r>
              <a:rPr b="1" i="0" lang="en-US" sz="2000" u="none">
                <a:solidFill>
                  <a:schemeClr val="dk1"/>
                </a:solidFill>
                <a:latin typeface="Calibri"/>
                <a:ea typeface="Calibri"/>
                <a:cs typeface="Calibri"/>
                <a:sym typeface="Calibri"/>
              </a:rPr>
              <a:t>Link email automatically sent after application is accepted-now run by NAYEN</a:t>
            </a:r>
            <a:r>
              <a:rPr b="0" i="0" lang="en-US" sz="2000" u="none">
                <a:solidFill>
                  <a:schemeClr val="dk1"/>
                </a:solidFill>
                <a:latin typeface="Calibri"/>
                <a:ea typeface="Calibri"/>
                <a:cs typeface="Calibri"/>
                <a:sym typeface="Calibri"/>
              </a:rPr>
              <a:t>)</a:t>
            </a:r>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2</a:t>
            </a:r>
            <a:r>
              <a:rPr b="0" baseline="30000" i="0" lang="en-US" sz="2000" u="none">
                <a:solidFill>
                  <a:schemeClr val="dk1"/>
                </a:solidFill>
                <a:latin typeface="Calibri"/>
                <a:ea typeface="Calibri"/>
                <a:cs typeface="Calibri"/>
                <a:sym typeface="Calibri"/>
              </a:rPr>
              <a:t>nd</a:t>
            </a:r>
            <a:r>
              <a:rPr b="0" i="0" lang="en-US" sz="2000" u="none">
                <a:solidFill>
                  <a:schemeClr val="dk1"/>
                </a:solidFill>
                <a:latin typeface="Calibri"/>
                <a:ea typeface="Calibri"/>
                <a:cs typeface="Calibri"/>
                <a:sym typeface="Calibri"/>
              </a:rPr>
              <a:t> NAYEN Training-our YPA-Youth Protection Awareness training, 20 question test-(</a:t>
            </a:r>
            <a:r>
              <a:rPr b="1" i="0" lang="en-US" sz="2000" u="none">
                <a:solidFill>
                  <a:schemeClr val="dk1"/>
                </a:solidFill>
                <a:latin typeface="Calibri"/>
                <a:ea typeface="Calibri"/>
                <a:cs typeface="Calibri"/>
                <a:sym typeface="Calibri"/>
              </a:rPr>
              <a:t>Link email automatically sent after application is accepted</a:t>
            </a:r>
            <a:r>
              <a:rPr b="0" i="0" lang="en-US" sz="2000" u="none">
                <a:solidFill>
                  <a:schemeClr val="dk1"/>
                </a:solidFill>
                <a:latin typeface="Calibri"/>
                <a:ea typeface="Calibri"/>
                <a:cs typeface="Calibri"/>
                <a:sym typeface="Calibri"/>
              </a:rPr>
              <a:t>)</a:t>
            </a:r>
            <a:endParaRPr/>
          </a:p>
          <a:p>
            <a:pPr indent="-342900" lvl="0" marL="342900" marR="0" rtl="0" algn="l">
              <a:lnSpc>
                <a:spcPct val="100000"/>
              </a:lnSpc>
              <a:spcBef>
                <a:spcPts val="400"/>
              </a:spcBef>
              <a:spcAft>
                <a:spcPts val="0"/>
              </a:spcAft>
              <a:buClr>
                <a:srgbClr val="FF0000"/>
              </a:buClr>
              <a:buSzPts val="2000"/>
              <a:buFont typeface="Arial"/>
              <a:buChar char="•"/>
            </a:pPr>
            <a:r>
              <a:rPr b="1" i="0" lang="en-US" sz="2000" u="none">
                <a:solidFill>
                  <a:srgbClr val="FF0000"/>
                </a:solidFill>
                <a:latin typeface="Calibri"/>
                <a:ea typeface="Calibri"/>
                <a:cs typeface="Calibri"/>
                <a:sym typeface="Calibri"/>
              </a:rPr>
              <a:t>Volunteers must have both training</a:t>
            </a:r>
            <a:r>
              <a:rPr b="0" i="0" lang="en-US" sz="2000" u="none">
                <a:solidFill>
                  <a:schemeClr val="dk1"/>
                </a:solidFill>
                <a:latin typeface="Calibri"/>
                <a:ea typeface="Calibri"/>
                <a:cs typeface="Calibri"/>
                <a:sym typeface="Calibri"/>
              </a:rPr>
              <a:t>.  </a:t>
            </a:r>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US Dept states we must have 2 references that are not a part of the organization, Rotary wants 3 references hence the above rules for references</a:t>
            </a:r>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a:solidFill>
                  <a:schemeClr val="dk1"/>
                </a:solidFill>
                <a:latin typeface="Calibri"/>
                <a:ea typeface="Calibri"/>
                <a:cs typeface="Calibri"/>
                <a:sym typeface="Calibri"/>
              </a:rPr>
              <a:t>DOS uses the term “local area coordinator”.  It considers all volunteers local area coordinators.</a:t>
            </a:r>
            <a:endParaRPr/>
          </a:p>
          <a:p>
            <a:pPr indent="-215900" lvl="0" marL="342900" marR="0" rtl="0" algn="l">
              <a:spcBef>
                <a:spcPts val="400"/>
              </a:spcBef>
              <a:spcAft>
                <a:spcPts val="0"/>
              </a:spcAft>
              <a:buClr>
                <a:schemeClr val="dk1"/>
              </a:buClr>
              <a:buSzPts val="2000"/>
              <a:buFont typeface="Arial"/>
              <a:buNone/>
            </a:pPr>
            <a:r>
              <a:t/>
            </a:r>
            <a:endParaRPr b="0" i="0" sz="2000" u="non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2015-03-24T22:05:26Z</dcterms:created>
  <dc:creator>Barbara L</dc:creator>
</cp:coreProperties>
</file>

<file path=docProps/custom.xml><?xml version="1.0" encoding="utf-8"?>
<Properties xmlns="http://schemas.openxmlformats.org/officeDocument/2006/custom-properties" xmlns:vt="http://schemas.openxmlformats.org/officeDocument/2006/docPropsVTypes"/>
</file>